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3"/>
    <p:sldMasterId id="2147483701" r:id="rId4"/>
  </p:sldMasterIdLst>
  <p:notesMasterIdLst>
    <p:notesMasterId r:id="rId50"/>
  </p:notesMasterIdLst>
  <p:sldIdLst>
    <p:sldId id="307" r:id="rId5"/>
    <p:sldId id="652" r:id="rId6"/>
    <p:sldId id="646" r:id="rId7"/>
    <p:sldId id="658" r:id="rId8"/>
    <p:sldId id="397" r:id="rId9"/>
    <p:sldId id="661" r:id="rId10"/>
    <p:sldId id="649" r:id="rId11"/>
    <p:sldId id="626" r:id="rId12"/>
    <p:sldId id="560" r:id="rId13"/>
    <p:sldId id="559" r:id="rId14"/>
    <p:sldId id="651" r:id="rId15"/>
    <p:sldId id="631" r:id="rId16"/>
    <p:sldId id="590" r:id="rId17"/>
    <p:sldId id="581" r:id="rId18"/>
    <p:sldId id="282" r:id="rId19"/>
    <p:sldId id="660" r:id="rId20"/>
    <p:sldId id="360" r:id="rId21"/>
    <p:sldId id="659" r:id="rId22"/>
    <p:sldId id="487" r:id="rId23"/>
    <p:sldId id="562" r:id="rId24"/>
    <p:sldId id="653" r:id="rId25"/>
    <p:sldId id="645" r:id="rId26"/>
    <p:sldId id="520" r:id="rId27"/>
    <p:sldId id="655" r:id="rId28"/>
    <p:sldId id="632" r:id="rId29"/>
    <p:sldId id="542" r:id="rId30"/>
    <p:sldId id="533" r:id="rId31"/>
    <p:sldId id="575" r:id="rId32"/>
    <p:sldId id="625" r:id="rId33"/>
    <p:sldId id="630" r:id="rId34"/>
    <p:sldId id="643" r:id="rId35"/>
    <p:sldId id="634" r:id="rId36"/>
    <p:sldId id="535" r:id="rId37"/>
    <p:sldId id="641" r:id="rId38"/>
    <p:sldId id="642" r:id="rId39"/>
    <p:sldId id="640" r:id="rId40"/>
    <p:sldId id="635" r:id="rId41"/>
    <p:sldId id="636" r:id="rId42"/>
    <p:sldId id="627" r:id="rId43"/>
    <p:sldId id="574" r:id="rId44"/>
    <p:sldId id="638" r:id="rId45"/>
    <p:sldId id="637" r:id="rId46"/>
    <p:sldId id="571" r:id="rId47"/>
    <p:sldId id="639" r:id="rId48"/>
    <p:sldId id="306" r:id="rId4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F9933"/>
    <a:srgbClr val="00CCFF"/>
    <a:srgbClr val="9966FF"/>
    <a:srgbClr val="FF6600"/>
    <a:srgbClr val="990000"/>
    <a:srgbClr val="CC0000"/>
    <a:srgbClr val="FF5050"/>
    <a:srgbClr val="33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F4106-C914-453E-89B2-F68A1E6A80E2}" v="8" dt="2023-06-08T15:30:21.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8" autoAdjust="0"/>
    <p:restoredTop sz="80169" autoAdjust="0"/>
  </p:normalViewPr>
  <p:slideViewPr>
    <p:cSldViewPr snapToGrid="0">
      <p:cViewPr varScale="1">
        <p:scale>
          <a:sx n="79" d="100"/>
          <a:sy n="79" d="100"/>
        </p:scale>
        <p:origin x="619"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https://sccfv.sharepoint.com/sites/Finance/Shared%20Documents/Finanical%20Reports/2023/Dashboard%202023%20-%20PATTYS%20GOOD%20COP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sccfv.sharepoint.com/sites/Finance/Shared%20Documents/Finanical%20Reports/Ro's%20stuff/Copy%20of%20Rolling%2012%20Month%20-%20Cost%20and%20Fee%20Collected%20Per%20Session%20(2014-2022)August%20202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r>
              <a:rPr lang="en-US"/>
              <a:t>CLIENTS SERVED</a:t>
            </a:r>
          </a:p>
        </c:rich>
      </c:tx>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3718129912458071E-2"/>
          <c:y val="0.15583942548947466"/>
          <c:w val="0.93678639685781206"/>
          <c:h val="0.78884279031604754"/>
        </c:manualLayout>
      </c:layout>
      <c:barChart>
        <c:barDir val="col"/>
        <c:grouping val="clustered"/>
        <c:varyColors val="0"/>
        <c:ser>
          <c:idx val="0"/>
          <c:order val="0"/>
          <c:tx>
            <c:strRef>
              <c:f>'[Dashboard 2023 - PATTYS GOOD COPY.xlsx]2010-2023'!$R$2:$R$3</c:f>
              <c:strCache>
                <c:ptCount val="2"/>
                <c:pt idx="1">
                  <c:v>intakes</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'[1]2010-2023'!$Q$4:$Q$18</c:f>
              <c:numCache>
                <c:formatCode>0</c:formatCode>
                <c:ptCount val="5"/>
                <c:pt idx="0">
                  <c:v>2019</c:v>
                </c:pt>
                <c:pt idx="1">
                  <c:v>2020</c:v>
                </c:pt>
                <c:pt idx="2">
                  <c:v>2021</c:v>
                </c:pt>
                <c:pt idx="3">
                  <c:v>2022</c:v>
                </c:pt>
                <c:pt idx="4" formatCode="General">
                  <c:v>2023</c:v>
                </c:pt>
              </c:numCache>
              <c:extLst/>
            </c:numRef>
          </c:cat>
          <c:val>
            <c:numRef>
              <c:f>'[1]2010-2023'!$R$4:$R$18</c:f>
              <c:numCache>
                <c:formatCode>General</c:formatCode>
                <c:ptCount val="5"/>
                <c:pt idx="0">
                  <c:v>1002</c:v>
                </c:pt>
                <c:pt idx="1">
                  <c:v>873</c:v>
                </c:pt>
                <c:pt idx="2">
                  <c:v>1020</c:v>
                </c:pt>
                <c:pt idx="3" formatCode="0">
                  <c:v>1182</c:v>
                </c:pt>
                <c:pt idx="4" formatCode="0">
                  <c:v>296</c:v>
                </c:pt>
              </c:numCache>
              <c:extLst/>
            </c:numRef>
          </c:val>
          <c:extLst>
            <c:ext xmlns:c16="http://schemas.microsoft.com/office/drawing/2014/chart" uri="{C3380CC4-5D6E-409C-BE32-E72D297353CC}">
              <c16:uniqueId val="{00000000-21E2-413B-B48C-80E38BC5E05E}"/>
            </c:ext>
          </c:extLst>
        </c:ser>
        <c:ser>
          <c:idx val="1"/>
          <c:order val="1"/>
          <c:tx>
            <c:strRef>
              <c:f>'[Dashboard 2023 - PATTYS GOOD COPY.xlsx]2010-2023'!$S$2:$S$3</c:f>
              <c:strCache>
                <c:ptCount val="2"/>
                <c:pt idx="1">
                  <c:v>ongoing</c:v>
                </c:pt>
              </c:strCache>
            </c:strRef>
          </c:tx>
          <c:spPr>
            <a:solidFill>
              <a:schemeClr val="accent4"/>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'[1]2010-2023'!$Q$4:$Q$18</c:f>
              <c:numCache>
                <c:formatCode>0</c:formatCode>
                <c:ptCount val="5"/>
                <c:pt idx="0">
                  <c:v>2019</c:v>
                </c:pt>
                <c:pt idx="1">
                  <c:v>2020</c:v>
                </c:pt>
                <c:pt idx="2">
                  <c:v>2021</c:v>
                </c:pt>
                <c:pt idx="3">
                  <c:v>2022</c:v>
                </c:pt>
                <c:pt idx="4" formatCode="General">
                  <c:v>2023</c:v>
                </c:pt>
              </c:numCache>
              <c:extLst/>
            </c:numRef>
          </c:cat>
          <c:val>
            <c:numRef>
              <c:f>'[1]2010-2023'!$S$4:$S$18</c:f>
              <c:numCache>
                <c:formatCode>General</c:formatCode>
                <c:ptCount val="5"/>
                <c:pt idx="0">
                  <c:v>680</c:v>
                </c:pt>
                <c:pt idx="1">
                  <c:v>565</c:v>
                </c:pt>
                <c:pt idx="2">
                  <c:v>541</c:v>
                </c:pt>
                <c:pt idx="3" formatCode="0">
                  <c:v>721</c:v>
                </c:pt>
                <c:pt idx="4">
                  <c:v>925</c:v>
                </c:pt>
              </c:numCache>
              <c:extLst/>
            </c:numRef>
          </c:val>
          <c:extLst>
            <c:ext xmlns:c16="http://schemas.microsoft.com/office/drawing/2014/chart" uri="{C3380CC4-5D6E-409C-BE32-E72D297353CC}">
              <c16:uniqueId val="{00000001-21E2-413B-B48C-80E38BC5E05E}"/>
            </c:ext>
          </c:extLst>
        </c:ser>
        <c:ser>
          <c:idx val="2"/>
          <c:order val="2"/>
          <c:tx>
            <c:strRef>
              <c:f>'[Dashboard 2023 - PATTYS GOOD COPY.xlsx]2010-2023'!$T$2:$T$3</c:f>
              <c:strCache>
                <c:ptCount val="2"/>
                <c:pt idx="1">
                  <c:v>total clients served</c:v>
                </c:pt>
              </c:strCache>
            </c:strRef>
          </c:tx>
          <c:spPr>
            <a:solidFill>
              <a:schemeClr val="accent6"/>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1064" b="0" i="0" u="none" strike="noStrike" kern="1200" baseline="0">
                    <a:solidFill>
                      <a:schemeClr val="tx1">
                        <a:lumMod val="50000"/>
                        <a:lumOff val="50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'[1]2010-2023'!$Q$4:$Q$18</c:f>
              <c:numCache>
                <c:formatCode>0</c:formatCode>
                <c:ptCount val="5"/>
                <c:pt idx="0">
                  <c:v>2019</c:v>
                </c:pt>
                <c:pt idx="1">
                  <c:v>2020</c:v>
                </c:pt>
                <c:pt idx="2">
                  <c:v>2021</c:v>
                </c:pt>
                <c:pt idx="3">
                  <c:v>2022</c:v>
                </c:pt>
                <c:pt idx="4" formatCode="General">
                  <c:v>2023</c:v>
                </c:pt>
              </c:numCache>
              <c:extLst/>
            </c:numRef>
          </c:cat>
          <c:val>
            <c:numRef>
              <c:f>'[1]2010-2023'!$T$4:$T$18</c:f>
              <c:numCache>
                <c:formatCode>General</c:formatCode>
                <c:ptCount val="5"/>
                <c:pt idx="0">
                  <c:v>1682</c:v>
                </c:pt>
                <c:pt idx="1">
                  <c:v>1438</c:v>
                </c:pt>
                <c:pt idx="2">
                  <c:v>1561</c:v>
                </c:pt>
                <c:pt idx="3" formatCode="0">
                  <c:v>1903</c:v>
                </c:pt>
                <c:pt idx="4">
                  <c:v>1221</c:v>
                </c:pt>
              </c:numCache>
              <c:extLst/>
            </c:numRef>
          </c:val>
          <c:extLst>
            <c:ext xmlns:c16="http://schemas.microsoft.com/office/drawing/2014/chart" uri="{C3380CC4-5D6E-409C-BE32-E72D297353CC}">
              <c16:uniqueId val="{00000002-21E2-413B-B48C-80E38BC5E05E}"/>
            </c:ext>
          </c:extLst>
        </c:ser>
        <c:dLbls>
          <c:dLblPos val="outEnd"/>
          <c:showLegendKey val="0"/>
          <c:showVal val="1"/>
          <c:showCatName val="0"/>
          <c:showSerName val="0"/>
          <c:showPercent val="0"/>
          <c:showBubbleSize val="0"/>
        </c:dLbls>
        <c:gapWidth val="444"/>
        <c:overlap val="-90"/>
        <c:axId val="334320240"/>
        <c:axId val="334331888"/>
      </c:barChart>
      <c:catAx>
        <c:axId val="3343202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mn-lt"/>
                <a:ea typeface="+mn-ea"/>
                <a:cs typeface="+mn-cs"/>
              </a:defRPr>
            </a:pPr>
            <a:endParaRPr lang="en-US"/>
          </a:p>
        </c:txPr>
        <c:crossAx val="334331888"/>
        <c:crosses val="autoZero"/>
        <c:auto val="1"/>
        <c:lblAlgn val="ctr"/>
        <c:lblOffset val="100"/>
        <c:noMultiLvlLbl val="0"/>
      </c:catAx>
      <c:valAx>
        <c:axId val="334331888"/>
        <c:scaling>
          <c:orientation val="minMax"/>
        </c:scaling>
        <c:delete val="1"/>
        <c:axPos val="l"/>
        <c:numFmt formatCode="General" sourceLinked="1"/>
        <c:majorTickMark val="none"/>
        <c:minorTickMark val="none"/>
        <c:tickLblPos val="nextTo"/>
        <c:crossAx val="33432024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2400" dirty="0"/>
              <a:t>Wellness</a:t>
            </a:r>
            <a:r>
              <a:rPr lang="en-US" sz="2400" baseline="0" dirty="0"/>
              <a:t> Screen – Students Impacted</a:t>
            </a:r>
            <a:endParaRPr lang="en-US" sz="2400" dirty="0"/>
          </a:p>
        </c:rich>
      </c:tx>
      <c:layout>
        <c:manualLayout>
          <c:xMode val="edge"/>
          <c:yMode val="edge"/>
          <c:x val="0.37161396232456184"/>
          <c:y val="1.2769354621400365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212189895000539E-2"/>
          <c:y val="0.23430542419393868"/>
          <c:w val="0.89761511039796071"/>
          <c:h val="0.72696455347812439"/>
        </c:manualLayout>
      </c:layout>
      <c:barChart>
        <c:barDir val="col"/>
        <c:grouping val="clustered"/>
        <c:varyColors val="0"/>
        <c:ser>
          <c:idx val="0"/>
          <c:order val="0"/>
          <c:tx>
            <c:strRef>
              <c:f>'1. WS - rough'!$K$1</c:f>
              <c:strCache>
                <c:ptCount val="1"/>
                <c:pt idx="0">
                  <c:v>Screens Completed</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WS - rough'!$I$2:$I$11</c:f>
              <c:strCache>
                <c:ptCount val="4"/>
                <c:pt idx="0">
                  <c:v>19/20</c:v>
                </c:pt>
                <c:pt idx="1">
                  <c:v>20/21</c:v>
                </c:pt>
                <c:pt idx="2">
                  <c:v>21/22</c:v>
                </c:pt>
                <c:pt idx="3">
                  <c:v>22/23</c:v>
                </c:pt>
              </c:strCache>
              <c:extLst/>
            </c:strRef>
          </c:cat>
          <c:val>
            <c:numRef>
              <c:f>'1. WS - rough'!$K$2:$K$11</c:f>
              <c:numCache>
                <c:formatCode>General</c:formatCode>
                <c:ptCount val="4"/>
                <c:pt idx="0">
                  <c:v>5515</c:v>
                </c:pt>
                <c:pt idx="1">
                  <c:v>3745</c:v>
                </c:pt>
                <c:pt idx="2">
                  <c:v>6060</c:v>
                </c:pt>
                <c:pt idx="3">
                  <c:v>5558</c:v>
                </c:pt>
              </c:numCache>
              <c:extLst/>
            </c:numRef>
          </c:val>
          <c:extLst>
            <c:ext xmlns:c16="http://schemas.microsoft.com/office/drawing/2014/chart" uri="{C3380CC4-5D6E-409C-BE32-E72D297353CC}">
              <c16:uniqueId val="{00000000-94BA-4791-A518-2D7CE31BE3FA}"/>
            </c:ext>
          </c:extLst>
        </c:ser>
        <c:ser>
          <c:idx val="1"/>
          <c:order val="1"/>
          <c:tx>
            <c:strRef>
              <c:f>'1. WS - rough'!$L$1</c:f>
              <c:strCache>
                <c:ptCount val="1"/>
                <c:pt idx="0">
                  <c:v>Positve Screens</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2"/>
              <c:tx>
                <c:rich>
                  <a:bodyPr/>
                  <a:lstStyle/>
                  <a:p>
                    <a:fld id="{EA0B6BE0-BBB2-4FF0-B756-2A6EE5EF72F2}" type="VALUE">
                      <a:rPr lang="en-US">
                        <a:solidFill>
                          <a:srgbClr val="FF0000"/>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4BA-4791-A518-2D7CE31BE3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WS - rough'!$I$2:$I$11</c:f>
              <c:strCache>
                <c:ptCount val="4"/>
                <c:pt idx="0">
                  <c:v>19/20</c:v>
                </c:pt>
                <c:pt idx="1">
                  <c:v>20/21</c:v>
                </c:pt>
                <c:pt idx="2">
                  <c:v>21/22</c:v>
                </c:pt>
                <c:pt idx="3">
                  <c:v>22/23</c:v>
                </c:pt>
              </c:strCache>
              <c:extLst/>
            </c:strRef>
          </c:cat>
          <c:val>
            <c:numRef>
              <c:f>'1. WS - rough'!$L$2:$L$11</c:f>
              <c:numCache>
                <c:formatCode>General</c:formatCode>
                <c:ptCount val="4"/>
                <c:pt idx="0">
                  <c:v>1357</c:v>
                </c:pt>
                <c:pt idx="1">
                  <c:v>1306</c:v>
                </c:pt>
                <c:pt idx="2">
                  <c:v>2407</c:v>
                </c:pt>
                <c:pt idx="3">
                  <c:v>2136</c:v>
                </c:pt>
              </c:numCache>
              <c:extLst/>
            </c:numRef>
          </c:val>
          <c:extLst>
            <c:ext xmlns:c16="http://schemas.microsoft.com/office/drawing/2014/chart" uri="{C3380CC4-5D6E-409C-BE32-E72D297353CC}">
              <c16:uniqueId val="{00000003-94BA-4791-A518-2D7CE31BE3FA}"/>
            </c:ext>
          </c:extLst>
        </c:ser>
        <c:ser>
          <c:idx val="2"/>
          <c:order val="2"/>
          <c:tx>
            <c:strRef>
              <c:f>'1. WS - rough'!$M$1</c:f>
              <c:strCache>
                <c:ptCount val="1"/>
                <c:pt idx="0">
                  <c:v>Referred for Further Evaluation </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2"/>
              <c:tx>
                <c:rich>
                  <a:bodyPr/>
                  <a:lstStyle/>
                  <a:p>
                    <a:fld id="{8AC31AB4-9C01-40D8-A218-B6FD9FA67413}" type="VALUE">
                      <a:rPr lang="en-US">
                        <a:solidFill>
                          <a:srgbClr val="FF0000"/>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94BA-4791-A518-2D7CE31BE3FA}"/>
                </c:ext>
              </c:extLst>
            </c:dLbl>
            <c:dLbl>
              <c:idx val="3"/>
              <c:tx>
                <c:rich>
                  <a:bodyPr/>
                  <a:lstStyle/>
                  <a:p>
                    <a:fld id="{1B736473-2C24-4609-8B6B-574C074810E8}" type="VALUE">
                      <a:rPr lang="en-US" b="1">
                        <a:solidFill>
                          <a:srgbClr val="FF0000"/>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2-94BA-4791-A518-2D7CE31BE3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 WS - rough'!$I$2:$I$11</c:f>
              <c:strCache>
                <c:ptCount val="4"/>
                <c:pt idx="0">
                  <c:v>19/20</c:v>
                </c:pt>
                <c:pt idx="1">
                  <c:v>20/21</c:v>
                </c:pt>
                <c:pt idx="2">
                  <c:v>21/22</c:v>
                </c:pt>
                <c:pt idx="3">
                  <c:v>22/23</c:v>
                </c:pt>
              </c:strCache>
              <c:extLst/>
            </c:strRef>
          </c:cat>
          <c:val>
            <c:numRef>
              <c:f>'1. WS - rough'!$M$2:$M$11</c:f>
              <c:numCache>
                <c:formatCode>General</c:formatCode>
                <c:ptCount val="4"/>
                <c:pt idx="0">
                  <c:v>447</c:v>
                </c:pt>
                <c:pt idx="1">
                  <c:v>461</c:v>
                </c:pt>
                <c:pt idx="2">
                  <c:v>992</c:v>
                </c:pt>
                <c:pt idx="3">
                  <c:v>990</c:v>
                </c:pt>
              </c:numCache>
              <c:extLst/>
            </c:numRef>
          </c:val>
          <c:extLst>
            <c:ext xmlns:c16="http://schemas.microsoft.com/office/drawing/2014/chart" uri="{C3380CC4-5D6E-409C-BE32-E72D297353CC}">
              <c16:uniqueId val="{00000006-94BA-4791-A518-2D7CE31BE3FA}"/>
            </c:ext>
          </c:extLst>
        </c:ser>
        <c:dLbls>
          <c:dLblPos val="ctr"/>
          <c:showLegendKey val="0"/>
          <c:showVal val="1"/>
          <c:showCatName val="0"/>
          <c:showSerName val="0"/>
          <c:showPercent val="0"/>
          <c:showBubbleSize val="0"/>
        </c:dLbls>
        <c:gapWidth val="150"/>
        <c:axId val="1833053728"/>
        <c:axId val="1833056640"/>
      </c:barChart>
      <c:lineChart>
        <c:grouping val="standard"/>
        <c:varyColors val="0"/>
        <c:ser>
          <c:idx val="3"/>
          <c:order val="3"/>
          <c:tx>
            <c:strRef>
              <c:f>'1. WS - rough'!$N$1</c:f>
              <c:strCache>
                <c:ptCount val="1"/>
                <c:pt idx="0">
                  <c:v>% of positives</c:v>
                </c:pt>
              </c:strCache>
            </c:strRef>
          </c:tx>
          <c:spPr>
            <a:ln w="34925" cap="rnd">
              <a:solidFill>
                <a:srgbClr val="FF0000"/>
              </a:solidFill>
              <a:round/>
            </a:ln>
            <a:effectLst>
              <a:outerShdw blurRad="57150" dist="19050" dir="5400000" algn="ctr" rotWithShape="0">
                <a:srgbClr val="000000">
                  <a:alpha val="63000"/>
                </a:srgbClr>
              </a:outerShdw>
            </a:effectLst>
          </c:spPr>
          <c:marker>
            <c:symbol val="none"/>
          </c:marker>
          <c:dLbls>
            <c:dLbl>
              <c:idx val="0"/>
              <c:layout>
                <c:manualLayout>
                  <c:x val="2.395209881994724E-2"/>
                  <c:y val="0"/>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BA-4791-A518-2D7CE31BE3FA}"/>
                </c:ext>
              </c:extLst>
            </c:dLbl>
            <c:dLbl>
              <c:idx val="1"/>
              <c:layout>
                <c:manualLayout>
                  <c:x val="3.8323358111915715E-2"/>
                  <c:y val="7.0159634183060426E-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4BA-4791-A518-2D7CE31BE3FA}"/>
                </c:ext>
              </c:extLst>
            </c:dLbl>
            <c:dLbl>
              <c:idx val="2"/>
              <c:layout>
                <c:manualLayout>
                  <c:x val="-1.4371259291968416E-2"/>
                  <c:y val="-3.3859039472511808E-2"/>
                </c:manualLayout>
              </c:layout>
              <c:tx>
                <c:rich>
                  <a:bodyPr/>
                  <a:lstStyle/>
                  <a:p>
                    <a:fld id="{BD369E99-C38F-4B00-97DA-7019ADCDAB46}" type="VALUE">
                      <a:rPr lang="en-US">
                        <a:solidFill>
                          <a:srgbClr val="FF0000"/>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94BA-4791-A518-2D7CE31BE3FA}"/>
                </c:ext>
              </c:extLst>
            </c:dLbl>
            <c:dLbl>
              <c:idx val="3"/>
              <c:layout>
                <c:manualLayout>
                  <c:x val="-2.3959873281904899E-17"/>
                  <c:y val="-3.612218702023913E-2"/>
                </c:manualLayout>
              </c:layout>
              <c:spPr>
                <a:noFill/>
                <a:ln>
                  <a:noFill/>
                </a:ln>
                <a:effectLst/>
              </c:spPr>
              <c:txPr>
                <a:bodyPr rot="0" spcFirstLastPara="1" vertOverflow="ellipsis" vert="horz" wrap="square" lIns="38100" tIns="19050" rIns="38100" bIns="19050" anchor="ctr" anchorCtr="1">
                  <a:spAutoFit/>
                </a:bodyPr>
                <a:lstStyle/>
                <a:p>
                  <a:pPr>
                    <a:defRPr sz="1040" b="1" i="0" u="none" strike="noStrike" kern="1200" baseline="0">
                      <a:solidFill>
                        <a:srgbClr val="FF0000"/>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4BA-4791-A518-2D7CE31BE3FA}"/>
                </c:ext>
              </c:extLst>
            </c:dLbl>
            <c:spPr>
              <a:noFill/>
              <a:ln>
                <a:noFill/>
              </a:ln>
              <a:effectLst/>
            </c:spPr>
            <c:txPr>
              <a:bodyPr rot="0" spcFirstLastPara="1" vertOverflow="ellipsis" vert="horz" wrap="square" lIns="38100" tIns="19050" rIns="38100" bIns="19050" anchor="ctr" anchorCtr="1">
                <a:spAutoFit/>
              </a:bodyPr>
              <a:lstStyle/>
              <a:p>
                <a:pPr>
                  <a:defRPr sz="104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'1. WS - rough'!$I$2:$I$11</c:f>
              <c:strCache>
                <c:ptCount val="4"/>
                <c:pt idx="0">
                  <c:v>19/20</c:v>
                </c:pt>
                <c:pt idx="1">
                  <c:v>20/21</c:v>
                </c:pt>
                <c:pt idx="2">
                  <c:v>21/22</c:v>
                </c:pt>
                <c:pt idx="3">
                  <c:v>22/23</c:v>
                </c:pt>
              </c:strCache>
              <c:extLst/>
            </c:strRef>
          </c:cat>
          <c:val>
            <c:numRef>
              <c:f>'1. WS - rough'!$N$2:$N$11</c:f>
              <c:numCache>
                <c:formatCode>0%</c:formatCode>
                <c:ptCount val="4"/>
                <c:pt idx="0">
                  <c:v>0.24605621033544878</c:v>
                </c:pt>
                <c:pt idx="1">
                  <c:v>0.34873164218958613</c:v>
                </c:pt>
                <c:pt idx="2">
                  <c:v>0.39719471947194718</c:v>
                </c:pt>
                <c:pt idx="3">
                  <c:v>0.38431090320259087</c:v>
                </c:pt>
              </c:numCache>
              <c:extLst/>
            </c:numRef>
          </c:val>
          <c:smooth val="0"/>
          <c:extLst>
            <c:ext xmlns:c16="http://schemas.microsoft.com/office/drawing/2014/chart" uri="{C3380CC4-5D6E-409C-BE32-E72D297353CC}">
              <c16:uniqueId val="{00000011-94BA-4791-A518-2D7CE31BE3FA}"/>
            </c:ext>
          </c:extLst>
        </c:ser>
        <c:dLbls>
          <c:showLegendKey val="0"/>
          <c:showVal val="0"/>
          <c:showCatName val="0"/>
          <c:showSerName val="0"/>
          <c:showPercent val="0"/>
          <c:showBubbleSize val="0"/>
        </c:dLbls>
        <c:marker val="1"/>
        <c:smooth val="0"/>
        <c:axId val="4760575"/>
        <c:axId val="4762975"/>
      </c:lineChart>
      <c:catAx>
        <c:axId val="18330537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3056640"/>
        <c:crosses val="autoZero"/>
        <c:auto val="1"/>
        <c:lblAlgn val="ctr"/>
        <c:lblOffset val="100"/>
        <c:noMultiLvlLbl val="0"/>
      </c:catAx>
      <c:valAx>
        <c:axId val="1833056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33053728"/>
        <c:crosses val="autoZero"/>
        <c:crossBetween val="between"/>
      </c:valAx>
      <c:valAx>
        <c:axId val="4762975"/>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60575"/>
        <c:crosses val="max"/>
        <c:crossBetween val="between"/>
      </c:valAx>
      <c:catAx>
        <c:axId val="4760575"/>
        <c:scaling>
          <c:orientation val="minMax"/>
        </c:scaling>
        <c:delete val="1"/>
        <c:axPos val="b"/>
        <c:numFmt formatCode="General" sourceLinked="1"/>
        <c:majorTickMark val="out"/>
        <c:minorTickMark val="none"/>
        <c:tickLblPos val="nextTo"/>
        <c:crossAx val="4762975"/>
        <c:crosses val="autoZero"/>
        <c:auto val="1"/>
        <c:lblAlgn val="ctr"/>
        <c:lblOffset val="100"/>
        <c:noMultiLvlLbl val="0"/>
      </c:catAx>
      <c:spPr>
        <a:noFill/>
        <a:ln>
          <a:noFill/>
        </a:ln>
        <a:effectLst/>
      </c:spPr>
    </c:plotArea>
    <c:legend>
      <c:legendPos val="l"/>
      <c:layout>
        <c:manualLayout>
          <c:xMode val="edge"/>
          <c:yMode val="edge"/>
          <c:x val="0.18803480494627775"/>
          <c:y val="0.19587469408849265"/>
          <c:w val="0.23711427443066979"/>
          <c:h val="0.1901179271684274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34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8B648D-B685-44B4-B001-8C9B3BE169FB}"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F5BB8085-D6AB-451B-9C54-286578B44137}">
      <dgm:prSet phldrT="[Text]" custT="1"/>
      <dgm:spPr>
        <a:solidFill>
          <a:srgbClr val="FF9933"/>
        </a:solidFill>
        <a:ln>
          <a:noFill/>
        </a:ln>
      </dgm:spPr>
      <dgm:t>
        <a:bodyPr/>
        <a:lstStyle/>
        <a:p>
          <a:r>
            <a:rPr lang="en-US" sz="3600" dirty="0">
              <a:solidFill>
                <a:schemeClr val="tx1"/>
              </a:solidFill>
              <a:latin typeface="STXingkai" panose="02010800040101010101" pitchFamily="2" charset="-122"/>
              <a:ea typeface="STXingkai" panose="02010800040101010101" pitchFamily="2" charset="-122"/>
            </a:rPr>
            <a:t>Faith</a:t>
          </a:r>
        </a:p>
      </dgm:t>
    </dgm:pt>
    <dgm:pt modelId="{C69D40AC-7092-4A3B-BF6D-0703A4B73735}" type="parTrans" cxnId="{FAAF5873-BCD6-4EC7-A947-54F2A63C6F8D}">
      <dgm:prSet/>
      <dgm:spPr/>
      <dgm:t>
        <a:bodyPr/>
        <a:lstStyle/>
        <a:p>
          <a:endParaRPr lang="en-US"/>
        </a:p>
      </dgm:t>
    </dgm:pt>
    <dgm:pt modelId="{2840DAE9-3F99-4D69-86EB-4F6632D2B27D}" type="sibTrans" cxnId="{FAAF5873-BCD6-4EC7-A947-54F2A63C6F8D}">
      <dgm:prSet/>
      <dgm:spPr>
        <a:blipFill rotWithShape="1">
          <a:blip xmlns:r="http://schemas.openxmlformats.org/officeDocument/2006/relationships" r:embed="rId1"/>
          <a:srcRect/>
          <a:stretch>
            <a:fillRect l="-8000" r="-8000"/>
          </a:stretch>
        </a:blipFill>
        <a:ln>
          <a:noFill/>
        </a:ln>
      </dgm:spPr>
      <dgm:t>
        <a:bodyPr/>
        <a:lstStyle/>
        <a:p>
          <a:endParaRPr lang="en-US"/>
        </a:p>
      </dgm:t>
    </dgm:pt>
    <dgm:pt modelId="{7EFFC36D-8C70-45AB-A08A-A24592B3EAC1}">
      <dgm:prSet phldrT="[Text]" custT="1"/>
      <dgm:spPr>
        <a:solidFill>
          <a:srgbClr val="00CCFF"/>
        </a:solidFill>
        <a:ln>
          <a:noFill/>
        </a:ln>
      </dgm:spPr>
      <dgm:t>
        <a:bodyPr/>
        <a:lstStyle/>
        <a:p>
          <a:r>
            <a:rPr lang="en-US" sz="2800" dirty="0">
              <a:solidFill>
                <a:schemeClr val="tx1"/>
              </a:solidFill>
              <a:latin typeface="STXingkai" panose="02010800040101010101" pitchFamily="2" charset="-122"/>
              <a:ea typeface="STXingkai" panose="02010800040101010101" pitchFamily="2" charset="-122"/>
            </a:rPr>
            <a:t>Spirituality</a:t>
          </a:r>
        </a:p>
      </dgm:t>
    </dgm:pt>
    <dgm:pt modelId="{B7BD6DC5-EB0B-436E-B7D6-A09D1F5BFF93}" type="parTrans" cxnId="{7F4FAE19-C441-4245-A726-3DC75EA0AE58}">
      <dgm:prSet/>
      <dgm:spPr/>
      <dgm:t>
        <a:bodyPr/>
        <a:lstStyle/>
        <a:p>
          <a:endParaRPr lang="en-US"/>
        </a:p>
      </dgm:t>
    </dgm:pt>
    <dgm:pt modelId="{07AAF916-CB71-4D4E-9D10-A76DAA706640}" type="sibTrans" cxnId="{7F4FAE19-C441-4245-A726-3DC75EA0AE58}">
      <dgm:prSet/>
      <dgm:spPr>
        <a:blipFill rotWithShape="1">
          <a:blip xmlns:r="http://schemas.openxmlformats.org/officeDocument/2006/relationships" r:embed="rId2"/>
          <a:srcRect/>
          <a:stretch>
            <a:fillRect l="-15000" r="-15000"/>
          </a:stretch>
        </a:blipFill>
        <a:ln>
          <a:noFill/>
        </a:ln>
      </dgm:spPr>
      <dgm:t>
        <a:bodyPr/>
        <a:lstStyle/>
        <a:p>
          <a:endParaRPr lang="en-US"/>
        </a:p>
      </dgm:t>
    </dgm:pt>
    <dgm:pt modelId="{5D1E23D9-75C2-45C9-89AA-C53A1BFCE23C}">
      <dgm:prSet phldrT="[Text]" custT="1"/>
      <dgm:spPr>
        <a:solidFill>
          <a:srgbClr val="800000"/>
        </a:solidFill>
        <a:ln>
          <a:noFill/>
        </a:ln>
      </dgm:spPr>
      <dgm:t>
        <a:bodyPr/>
        <a:lstStyle/>
        <a:p>
          <a:r>
            <a:rPr lang="en-US" sz="2800" dirty="0">
              <a:solidFill>
                <a:schemeClr val="tx1"/>
              </a:solidFill>
              <a:latin typeface="STXingkai" panose="02010800040101010101" pitchFamily="2" charset="-122"/>
              <a:ea typeface="STXingkai" panose="02010800040101010101" pitchFamily="2" charset="-122"/>
            </a:rPr>
            <a:t>Religion</a:t>
          </a:r>
        </a:p>
      </dgm:t>
    </dgm:pt>
    <dgm:pt modelId="{6AF3FF05-58A6-434E-B1EB-0048FAF10B6F}" type="parTrans" cxnId="{AD0DEB6D-8B81-416E-A64E-6B289F64AA51}">
      <dgm:prSet/>
      <dgm:spPr/>
      <dgm:t>
        <a:bodyPr/>
        <a:lstStyle/>
        <a:p>
          <a:endParaRPr lang="en-US"/>
        </a:p>
      </dgm:t>
    </dgm:pt>
    <dgm:pt modelId="{B229BFBD-5B1E-4513-99C8-29D2B6CC0B19}" type="sibTrans" cxnId="{AD0DEB6D-8B81-416E-A64E-6B289F64AA51}">
      <dgm:prSet/>
      <dgm:spPr>
        <a:blipFill rotWithShape="1">
          <a:blip xmlns:r="http://schemas.openxmlformats.org/officeDocument/2006/relationships" r:embed="rId3"/>
          <a:srcRect/>
          <a:stretch>
            <a:fillRect t="-8000" b="-8000"/>
          </a:stretch>
        </a:blipFill>
        <a:ln>
          <a:noFill/>
        </a:ln>
      </dgm:spPr>
      <dgm:t>
        <a:bodyPr/>
        <a:lstStyle/>
        <a:p>
          <a:endParaRPr lang="en-US"/>
        </a:p>
      </dgm:t>
    </dgm:pt>
    <dgm:pt modelId="{0000EC7D-7B56-4351-9070-61A43FB0DD8D}" type="pres">
      <dgm:prSet presAssocID="{DB8B648D-B685-44B4-B001-8C9B3BE169FB}" presName="Name0" presStyleCnt="0">
        <dgm:presLayoutVars>
          <dgm:chMax val="21"/>
          <dgm:chPref val="21"/>
        </dgm:presLayoutVars>
      </dgm:prSet>
      <dgm:spPr/>
    </dgm:pt>
    <dgm:pt modelId="{127B3EEE-246E-4434-B12C-383E86F093C6}" type="pres">
      <dgm:prSet presAssocID="{F5BB8085-D6AB-451B-9C54-286578B44137}" presName="text1" presStyleCnt="0"/>
      <dgm:spPr/>
    </dgm:pt>
    <dgm:pt modelId="{B6465E11-666D-47AD-B080-7534F6F9A99A}" type="pres">
      <dgm:prSet presAssocID="{F5BB8085-D6AB-451B-9C54-286578B44137}" presName="textRepeatNode" presStyleLbl="alignNode1" presStyleIdx="0" presStyleCnt="3">
        <dgm:presLayoutVars>
          <dgm:chMax val="0"/>
          <dgm:chPref val="0"/>
          <dgm:bulletEnabled val="1"/>
        </dgm:presLayoutVars>
      </dgm:prSet>
      <dgm:spPr/>
    </dgm:pt>
    <dgm:pt modelId="{D37A48C3-28B6-4F23-8808-FD51B4EDB76A}" type="pres">
      <dgm:prSet presAssocID="{F5BB8085-D6AB-451B-9C54-286578B44137}" presName="textaccent1" presStyleCnt="0"/>
      <dgm:spPr/>
    </dgm:pt>
    <dgm:pt modelId="{B6C20618-091A-4298-AC1E-9E4AA6E082E5}" type="pres">
      <dgm:prSet presAssocID="{F5BB8085-D6AB-451B-9C54-286578B44137}" presName="accentRepeatNode" presStyleLbl="solidAlignAcc1" presStyleIdx="0" presStyleCnt="6"/>
      <dgm:spPr/>
    </dgm:pt>
    <dgm:pt modelId="{5A9797E6-FC34-452A-A8F9-52722E4CC36B}" type="pres">
      <dgm:prSet presAssocID="{2840DAE9-3F99-4D69-86EB-4F6632D2B27D}" presName="image1" presStyleCnt="0"/>
      <dgm:spPr/>
    </dgm:pt>
    <dgm:pt modelId="{9508F85D-C154-43D2-8F50-D55076DAA756}" type="pres">
      <dgm:prSet presAssocID="{2840DAE9-3F99-4D69-86EB-4F6632D2B27D}" presName="imageRepeatNode" presStyleLbl="alignAcc1" presStyleIdx="0" presStyleCnt="3"/>
      <dgm:spPr/>
    </dgm:pt>
    <dgm:pt modelId="{6B1AC0F8-767B-4696-B9D6-BDF196932C35}" type="pres">
      <dgm:prSet presAssocID="{2840DAE9-3F99-4D69-86EB-4F6632D2B27D}" presName="imageaccent1" presStyleCnt="0"/>
      <dgm:spPr/>
    </dgm:pt>
    <dgm:pt modelId="{6899B9CC-9590-426E-83BE-D295A9043D43}" type="pres">
      <dgm:prSet presAssocID="{2840DAE9-3F99-4D69-86EB-4F6632D2B27D}" presName="accentRepeatNode" presStyleLbl="solidAlignAcc1" presStyleIdx="1" presStyleCnt="6"/>
      <dgm:spPr/>
    </dgm:pt>
    <dgm:pt modelId="{2CFF09BE-F700-481A-A6FD-DC3DAFB0F5AC}" type="pres">
      <dgm:prSet presAssocID="{7EFFC36D-8C70-45AB-A08A-A24592B3EAC1}" presName="text2" presStyleCnt="0"/>
      <dgm:spPr/>
    </dgm:pt>
    <dgm:pt modelId="{FB8918D6-9D5C-4AD7-93D9-5EAA84B6B778}" type="pres">
      <dgm:prSet presAssocID="{7EFFC36D-8C70-45AB-A08A-A24592B3EAC1}" presName="textRepeatNode" presStyleLbl="alignNode1" presStyleIdx="1" presStyleCnt="3">
        <dgm:presLayoutVars>
          <dgm:chMax val="0"/>
          <dgm:chPref val="0"/>
          <dgm:bulletEnabled val="1"/>
        </dgm:presLayoutVars>
      </dgm:prSet>
      <dgm:spPr/>
    </dgm:pt>
    <dgm:pt modelId="{1A69864F-338D-4759-97E7-9F81765727F9}" type="pres">
      <dgm:prSet presAssocID="{7EFFC36D-8C70-45AB-A08A-A24592B3EAC1}" presName="textaccent2" presStyleCnt="0"/>
      <dgm:spPr/>
    </dgm:pt>
    <dgm:pt modelId="{C5A4FB20-7AB6-4EBF-A0D4-EAAAEA551EE7}" type="pres">
      <dgm:prSet presAssocID="{7EFFC36D-8C70-45AB-A08A-A24592B3EAC1}" presName="accentRepeatNode" presStyleLbl="solidAlignAcc1" presStyleIdx="2" presStyleCnt="6"/>
      <dgm:spPr/>
    </dgm:pt>
    <dgm:pt modelId="{5A2DC476-DAC4-4BD1-A437-647A2B8EEF99}" type="pres">
      <dgm:prSet presAssocID="{07AAF916-CB71-4D4E-9D10-A76DAA706640}" presName="image2" presStyleCnt="0"/>
      <dgm:spPr/>
    </dgm:pt>
    <dgm:pt modelId="{E3BAE060-5E7C-44C0-86A4-B71EAA84CA66}" type="pres">
      <dgm:prSet presAssocID="{07AAF916-CB71-4D4E-9D10-A76DAA706640}" presName="imageRepeatNode" presStyleLbl="alignAcc1" presStyleIdx="1" presStyleCnt="3"/>
      <dgm:spPr/>
    </dgm:pt>
    <dgm:pt modelId="{9489C393-C9AC-4281-820D-B1CB9E4D7791}" type="pres">
      <dgm:prSet presAssocID="{07AAF916-CB71-4D4E-9D10-A76DAA706640}" presName="imageaccent2" presStyleCnt="0"/>
      <dgm:spPr/>
    </dgm:pt>
    <dgm:pt modelId="{0CC35E6E-ADD5-4A63-B847-228AAE160C25}" type="pres">
      <dgm:prSet presAssocID="{07AAF916-CB71-4D4E-9D10-A76DAA706640}" presName="accentRepeatNode" presStyleLbl="solidAlignAcc1" presStyleIdx="3" presStyleCnt="6"/>
      <dgm:spPr/>
    </dgm:pt>
    <dgm:pt modelId="{CCC75400-95CA-41E4-B5BC-D352E287F394}" type="pres">
      <dgm:prSet presAssocID="{5D1E23D9-75C2-45C9-89AA-C53A1BFCE23C}" presName="text3" presStyleCnt="0"/>
      <dgm:spPr/>
    </dgm:pt>
    <dgm:pt modelId="{DB9CBC3A-21B4-486A-AAF5-C70C083BA0FD}" type="pres">
      <dgm:prSet presAssocID="{5D1E23D9-75C2-45C9-89AA-C53A1BFCE23C}" presName="textRepeatNode" presStyleLbl="alignNode1" presStyleIdx="2" presStyleCnt="3">
        <dgm:presLayoutVars>
          <dgm:chMax val="0"/>
          <dgm:chPref val="0"/>
          <dgm:bulletEnabled val="1"/>
        </dgm:presLayoutVars>
      </dgm:prSet>
      <dgm:spPr/>
    </dgm:pt>
    <dgm:pt modelId="{FBCC48FA-9360-45B8-83E5-33E67C34957E}" type="pres">
      <dgm:prSet presAssocID="{5D1E23D9-75C2-45C9-89AA-C53A1BFCE23C}" presName="textaccent3" presStyleCnt="0"/>
      <dgm:spPr/>
    </dgm:pt>
    <dgm:pt modelId="{2F18ED9D-0696-4BBA-8930-9B9E2EEF5B78}" type="pres">
      <dgm:prSet presAssocID="{5D1E23D9-75C2-45C9-89AA-C53A1BFCE23C}" presName="accentRepeatNode" presStyleLbl="solidAlignAcc1" presStyleIdx="4" presStyleCnt="6"/>
      <dgm:spPr/>
    </dgm:pt>
    <dgm:pt modelId="{1EA943E4-E5C9-404A-ADEC-4BBA804434AC}" type="pres">
      <dgm:prSet presAssocID="{B229BFBD-5B1E-4513-99C8-29D2B6CC0B19}" presName="image3" presStyleCnt="0"/>
      <dgm:spPr/>
    </dgm:pt>
    <dgm:pt modelId="{64B2C5F4-2397-4119-8720-2E5E18882FCD}" type="pres">
      <dgm:prSet presAssocID="{B229BFBD-5B1E-4513-99C8-29D2B6CC0B19}" presName="imageRepeatNode" presStyleLbl="alignAcc1" presStyleIdx="2" presStyleCnt="3"/>
      <dgm:spPr/>
    </dgm:pt>
    <dgm:pt modelId="{239C519B-5F5A-4619-8EB1-E9FB3FE63EEA}" type="pres">
      <dgm:prSet presAssocID="{B229BFBD-5B1E-4513-99C8-29D2B6CC0B19}" presName="imageaccent3" presStyleCnt="0"/>
      <dgm:spPr/>
    </dgm:pt>
    <dgm:pt modelId="{D0A9243C-0BAC-4923-8EC0-1962755825E5}" type="pres">
      <dgm:prSet presAssocID="{B229BFBD-5B1E-4513-99C8-29D2B6CC0B19}" presName="accentRepeatNode" presStyleLbl="solidAlignAcc1" presStyleIdx="5" presStyleCnt="6"/>
      <dgm:spPr/>
    </dgm:pt>
  </dgm:ptLst>
  <dgm:cxnLst>
    <dgm:cxn modelId="{7F4FAE19-C441-4245-A726-3DC75EA0AE58}" srcId="{DB8B648D-B685-44B4-B001-8C9B3BE169FB}" destId="{7EFFC36D-8C70-45AB-A08A-A24592B3EAC1}" srcOrd="1" destOrd="0" parTransId="{B7BD6DC5-EB0B-436E-B7D6-A09D1F5BFF93}" sibTransId="{07AAF916-CB71-4D4E-9D10-A76DAA706640}"/>
    <dgm:cxn modelId="{52CF3136-4988-4C53-A076-017040835ECA}" type="presOf" srcId="{DB8B648D-B685-44B4-B001-8C9B3BE169FB}" destId="{0000EC7D-7B56-4351-9070-61A43FB0DD8D}" srcOrd="0" destOrd="0" presId="urn:microsoft.com/office/officeart/2008/layout/HexagonCluster"/>
    <dgm:cxn modelId="{DEB5925E-4B89-4F9F-8C52-3DF6A26D178B}" type="presOf" srcId="{5D1E23D9-75C2-45C9-89AA-C53A1BFCE23C}" destId="{DB9CBC3A-21B4-486A-AAF5-C70C083BA0FD}" srcOrd="0" destOrd="0" presId="urn:microsoft.com/office/officeart/2008/layout/HexagonCluster"/>
    <dgm:cxn modelId="{AD0DEB6D-8B81-416E-A64E-6B289F64AA51}" srcId="{DB8B648D-B685-44B4-B001-8C9B3BE169FB}" destId="{5D1E23D9-75C2-45C9-89AA-C53A1BFCE23C}" srcOrd="2" destOrd="0" parTransId="{6AF3FF05-58A6-434E-B1EB-0048FAF10B6F}" sibTransId="{B229BFBD-5B1E-4513-99C8-29D2B6CC0B19}"/>
    <dgm:cxn modelId="{FAAF5873-BCD6-4EC7-A947-54F2A63C6F8D}" srcId="{DB8B648D-B685-44B4-B001-8C9B3BE169FB}" destId="{F5BB8085-D6AB-451B-9C54-286578B44137}" srcOrd="0" destOrd="0" parTransId="{C69D40AC-7092-4A3B-BF6D-0703A4B73735}" sibTransId="{2840DAE9-3F99-4D69-86EB-4F6632D2B27D}"/>
    <dgm:cxn modelId="{FE769758-5690-4562-A536-C2CED18DA6C1}" type="presOf" srcId="{B229BFBD-5B1E-4513-99C8-29D2B6CC0B19}" destId="{64B2C5F4-2397-4119-8720-2E5E18882FCD}" srcOrd="0" destOrd="0" presId="urn:microsoft.com/office/officeart/2008/layout/HexagonCluster"/>
    <dgm:cxn modelId="{1428EB93-8C1E-428E-8C84-F510B4B20688}" type="presOf" srcId="{2840DAE9-3F99-4D69-86EB-4F6632D2B27D}" destId="{9508F85D-C154-43D2-8F50-D55076DAA756}" srcOrd="0" destOrd="0" presId="urn:microsoft.com/office/officeart/2008/layout/HexagonCluster"/>
    <dgm:cxn modelId="{258553A4-7BCF-47B8-8148-1C07F6369850}" type="presOf" srcId="{07AAF916-CB71-4D4E-9D10-A76DAA706640}" destId="{E3BAE060-5E7C-44C0-86A4-B71EAA84CA66}" srcOrd="0" destOrd="0" presId="urn:microsoft.com/office/officeart/2008/layout/HexagonCluster"/>
    <dgm:cxn modelId="{0B1A5FA5-3192-4BA3-AF8F-6A22583E713B}" type="presOf" srcId="{7EFFC36D-8C70-45AB-A08A-A24592B3EAC1}" destId="{FB8918D6-9D5C-4AD7-93D9-5EAA84B6B778}" srcOrd="0" destOrd="0" presId="urn:microsoft.com/office/officeart/2008/layout/HexagonCluster"/>
    <dgm:cxn modelId="{DD3287E9-8A7E-47EF-827A-873695BE6F1F}" type="presOf" srcId="{F5BB8085-D6AB-451B-9C54-286578B44137}" destId="{B6465E11-666D-47AD-B080-7534F6F9A99A}" srcOrd="0" destOrd="0" presId="urn:microsoft.com/office/officeart/2008/layout/HexagonCluster"/>
    <dgm:cxn modelId="{6585E3A3-F126-4D46-84ED-88B747BB5F6F}" type="presParOf" srcId="{0000EC7D-7B56-4351-9070-61A43FB0DD8D}" destId="{127B3EEE-246E-4434-B12C-383E86F093C6}" srcOrd="0" destOrd="0" presId="urn:microsoft.com/office/officeart/2008/layout/HexagonCluster"/>
    <dgm:cxn modelId="{4541B2A4-36ED-4C69-B67F-B73E294D8C68}" type="presParOf" srcId="{127B3EEE-246E-4434-B12C-383E86F093C6}" destId="{B6465E11-666D-47AD-B080-7534F6F9A99A}" srcOrd="0" destOrd="0" presId="urn:microsoft.com/office/officeart/2008/layout/HexagonCluster"/>
    <dgm:cxn modelId="{6EB84C30-B90D-4BB5-8204-81831057C970}" type="presParOf" srcId="{0000EC7D-7B56-4351-9070-61A43FB0DD8D}" destId="{D37A48C3-28B6-4F23-8808-FD51B4EDB76A}" srcOrd="1" destOrd="0" presId="urn:microsoft.com/office/officeart/2008/layout/HexagonCluster"/>
    <dgm:cxn modelId="{C1EF002B-8F8C-4318-832A-634D1FF9144D}" type="presParOf" srcId="{D37A48C3-28B6-4F23-8808-FD51B4EDB76A}" destId="{B6C20618-091A-4298-AC1E-9E4AA6E082E5}" srcOrd="0" destOrd="0" presId="urn:microsoft.com/office/officeart/2008/layout/HexagonCluster"/>
    <dgm:cxn modelId="{4FEB3D82-CAEA-462C-BD8B-E112C2746B71}" type="presParOf" srcId="{0000EC7D-7B56-4351-9070-61A43FB0DD8D}" destId="{5A9797E6-FC34-452A-A8F9-52722E4CC36B}" srcOrd="2" destOrd="0" presId="urn:microsoft.com/office/officeart/2008/layout/HexagonCluster"/>
    <dgm:cxn modelId="{C7266079-A81F-40D9-89B4-86D889F6D71E}" type="presParOf" srcId="{5A9797E6-FC34-452A-A8F9-52722E4CC36B}" destId="{9508F85D-C154-43D2-8F50-D55076DAA756}" srcOrd="0" destOrd="0" presId="urn:microsoft.com/office/officeart/2008/layout/HexagonCluster"/>
    <dgm:cxn modelId="{53171932-5CC7-476A-B25D-8A3E84CB0022}" type="presParOf" srcId="{0000EC7D-7B56-4351-9070-61A43FB0DD8D}" destId="{6B1AC0F8-767B-4696-B9D6-BDF196932C35}" srcOrd="3" destOrd="0" presId="urn:microsoft.com/office/officeart/2008/layout/HexagonCluster"/>
    <dgm:cxn modelId="{AF785C34-4F06-425D-8007-5092407BFA61}" type="presParOf" srcId="{6B1AC0F8-767B-4696-B9D6-BDF196932C35}" destId="{6899B9CC-9590-426E-83BE-D295A9043D43}" srcOrd="0" destOrd="0" presId="urn:microsoft.com/office/officeart/2008/layout/HexagonCluster"/>
    <dgm:cxn modelId="{4B986477-C09A-4FBA-9B4D-C9417E1D59A5}" type="presParOf" srcId="{0000EC7D-7B56-4351-9070-61A43FB0DD8D}" destId="{2CFF09BE-F700-481A-A6FD-DC3DAFB0F5AC}" srcOrd="4" destOrd="0" presId="urn:microsoft.com/office/officeart/2008/layout/HexagonCluster"/>
    <dgm:cxn modelId="{FAAF928F-7956-413E-9E3A-9181EC551FF0}" type="presParOf" srcId="{2CFF09BE-F700-481A-A6FD-DC3DAFB0F5AC}" destId="{FB8918D6-9D5C-4AD7-93D9-5EAA84B6B778}" srcOrd="0" destOrd="0" presId="urn:microsoft.com/office/officeart/2008/layout/HexagonCluster"/>
    <dgm:cxn modelId="{077E7BF3-ACCE-4015-BD15-46C87B633537}" type="presParOf" srcId="{0000EC7D-7B56-4351-9070-61A43FB0DD8D}" destId="{1A69864F-338D-4759-97E7-9F81765727F9}" srcOrd="5" destOrd="0" presId="urn:microsoft.com/office/officeart/2008/layout/HexagonCluster"/>
    <dgm:cxn modelId="{7E039AF4-CC4A-4A50-9542-34C41AE6CFFD}" type="presParOf" srcId="{1A69864F-338D-4759-97E7-9F81765727F9}" destId="{C5A4FB20-7AB6-4EBF-A0D4-EAAAEA551EE7}" srcOrd="0" destOrd="0" presId="urn:microsoft.com/office/officeart/2008/layout/HexagonCluster"/>
    <dgm:cxn modelId="{3A471467-C69B-45D5-A65E-6B0F05F0E652}" type="presParOf" srcId="{0000EC7D-7B56-4351-9070-61A43FB0DD8D}" destId="{5A2DC476-DAC4-4BD1-A437-647A2B8EEF99}" srcOrd="6" destOrd="0" presId="urn:microsoft.com/office/officeart/2008/layout/HexagonCluster"/>
    <dgm:cxn modelId="{2CCA7462-092D-4E6D-A563-B194CA63556B}" type="presParOf" srcId="{5A2DC476-DAC4-4BD1-A437-647A2B8EEF99}" destId="{E3BAE060-5E7C-44C0-86A4-B71EAA84CA66}" srcOrd="0" destOrd="0" presId="urn:microsoft.com/office/officeart/2008/layout/HexagonCluster"/>
    <dgm:cxn modelId="{6884BF22-F336-40F9-ADAD-8E85D6A6C318}" type="presParOf" srcId="{0000EC7D-7B56-4351-9070-61A43FB0DD8D}" destId="{9489C393-C9AC-4281-820D-B1CB9E4D7791}" srcOrd="7" destOrd="0" presId="urn:microsoft.com/office/officeart/2008/layout/HexagonCluster"/>
    <dgm:cxn modelId="{98C79323-21C2-4590-A21F-4872450AECDA}" type="presParOf" srcId="{9489C393-C9AC-4281-820D-B1CB9E4D7791}" destId="{0CC35E6E-ADD5-4A63-B847-228AAE160C25}" srcOrd="0" destOrd="0" presId="urn:microsoft.com/office/officeart/2008/layout/HexagonCluster"/>
    <dgm:cxn modelId="{2A7410CC-AA2B-45D3-9BB2-698E5C86325F}" type="presParOf" srcId="{0000EC7D-7B56-4351-9070-61A43FB0DD8D}" destId="{CCC75400-95CA-41E4-B5BC-D352E287F394}" srcOrd="8" destOrd="0" presId="urn:microsoft.com/office/officeart/2008/layout/HexagonCluster"/>
    <dgm:cxn modelId="{ACAE96D5-E33D-4281-9A22-4457BF920E1A}" type="presParOf" srcId="{CCC75400-95CA-41E4-B5BC-D352E287F394}" destId="{DB9CBC3A-21B4-486A-AAF5-C70C083BA0FD}" srcOrd="0" destOrd="0" presId="urn:microsoft.com/office/officeart/2008/layout/HexagonCluster"/>
    <dgm:cxn modelId="{7810C164-4331-4FF0-A17E-AB3B9113A50E}" type="presParOf" srcId="{0000EC7D-7B56-4351-9070-61A43FB0DD8D}" destId="{FBCC48FA-9360-45B8-83E5-33E67C34957E}" srcOrd="9" destOrd="0" presId="urn:microsoft.com/office/officeart/2008/layout/HexagonCluster"/>
    <dgm:cxn modelId="{CF40BEE3-B56A-4225-93EE-D810350DB903}" type="presParOf" srcId="{FBCC48FA-9360-45B8-83E5-33E67C34957E}" destId="{2F18ED9D-0696-4BBA-8930-9B9E2EEF5B78}" srcOrd="0" destOrd="0" presId="urn:microsoft.com/office/officeart/2008/layout/HexagonCluster"/>
    <dgm:cxn modelId="{CC957E5D-D710-4118-AA94-ACF9B95C5263}" type="presParOf" srcId="{0000EC7D-7B56-4351-9070-61A43FB0DD8D}" destId="{1EA943E4-E5C9-404A-ADEC-4BBA804434AC}" srcOrd="10" destOrd="0" presId="urn:microsoft.com/office/officeart/2008/layout/HexagonCluster"/>
    <dgm:cxn modelId="{A7F56447-E2E4-4039-BD13-A715A5EA1D93}" type="presParOf" srcId="{1EA943E4-E5C9-404A-ADEC-4BBA804434AC}" destId="{64B2C5F4-2397-4119-8720-2E5E18882FCD}" srcOrd="0" destOrd="0" presId="urn:microsoft.com/office/officeart/2008/layout/HexagonCluster"/>
    <dgm:cxn modelId="{583EF850-C600-4886-82E4-318E32F1E697}" type="presParOf" srcId="{0000EC7D-7B56-4351-9070-61A43FB0DD8D}" destId="{239C519B-5F5A-4619-8EB1-E9FB3FE63EEA}" srcOrd="11" destOrd="0" presId="urn:microsoft.com/office/officeart/2008/layout/HexagonCluster"/>
    <dgm:cxn modelId="{85CA1DB2-0759-4D8E-BDAC-21B70B4005C8}" type="presParOf" srcId="{239C519B-5F5A-4619-8EB1-E9FB3FE63EEA}" destId="{D0A9243C-0BAC-4923-8EC0-1962755825E5}"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53A9B15-4229-46BB-AE64-9FB487CDBB9E}"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E56EEBF6-7BF4-4385-8A8C-0ADE6A323634}">
      <dgm:prSet phldrT="[Text]" custT="1"/>
      <dgm:spPr>
        <a:solidFill>
          <a:srgbClr val="990000">
            <a:alpha val="73000"/>
          </a:srgbClr>
        </a:solidFill>
      </dgm:spPr>
      <dgm:t>
        <a:bodyPr/>
        <a:lstStyle/>
        <a:p>
          <a:pPr algn="r"/>
          <a:r>
            <a:rPr lang="en-US" sz="2400" b="1" dirty="0">
              <a:solidFill>
                <a:schemeClr val="bg1"/>
              </a:solidFill>
              <a:effectLst>
                <a:outerShdw blurRad="50800" dist="50800" dir="5400000" algn="ctr" rotWithShape="0">
                  <a:schemeClr val="tx1"/>
                </a:outerShdw>
              </a:effectLst>
              <a:latin typeface="Arial" panose="020B0604020202020204" pitchFamily="34" charset="0"/>
              <a:cs typeface="Arial" panose="020B0604020202020204" pitchFamily="34" charset="0"/>
            </a:rPr>
            <a:t>Religion</a:t>
          </a:r>
        </a:p>
        <a:p>
          <a:pPr algn="r"/>
          <a:r>
            <a:rPr lang="en-US" sz="1400" b="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rPr>
            <a:t>Transactional</a:t>
          </a:r>
        </a:p>
        <a:p>
          <a:pPr algn="r"/>
          <a:endParaRPr lang="en-US" sz="1400" b="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endParaRPr>
        </a:p>
        <a:p>
          <a:pPr algn="r"/>
          <a:r>
            <a:rPr lang="en-US" sz="1400" b="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rPr>
            <a:t>Moral Codes</a:t>
          </a:r>
        </a:p>
        <a:p>
          <a:pPr algn="r"/>
          <a:endParaRPr lang="en-US" sz="1400" b="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endParaRPr>
        </a:p>
        <a:p>
          <a:pPr algn="r"/>
          <a:r>
            <a:rPr lang="en-US" sz="1400" b="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rPr>
            <a:t>Collective</a:t>
          </a:r>
        </a:p>
        <a:p>
          <a:pPr algn="r"/>
          <a:endParaRPr lang="en-US" sz="1400" b="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endParaRPr>
        </a:p>
        <a:p>
          <a:pPr algn="r"/>
          <a:r>
            <a:rPr lang="en-US" sz="1400" b="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rPr>
            <a:t>Human Construct</a:t>
          </a:r>
        </a:p>
      </dgm:t>
    </dgm:pt>
    <dgm:pt modelId="{227640A7-679C-4ED8-A055-FDCE867584F0}" type="parTrans" cxnId="{F5A87FF7-6DEB-4A30-AFAA-7A9BABB3E410}">
      <dgm:prSet/>
      <dgm:spPr/>
      <dgm:t>
        <a:bodyPr/>
        <a:lstStyle/>
        <a:p>
          <a:endParaRPr lang="en-US"/>
        </a:p>
      </dgm:t>
    </dgm:pt>
    <dgm:pt modelId="{9C44FED9-84DF-4A7C-9790-7EA33DC7E589}" type="sibTrans" cxnId="{F5A87FF7-6DEB-4A30-AFAA-7A9BABB3E410}">
      <dgm:prSet/>
      <dgm:spPr/>
      <dgm:t>
        <a:bodyPr/>
        <a:lstStyle/>
        <a:p>
          <a:endParaRPr lang="en-US"/>
        </a:p>
      </dgm:t>
    </dgm:pt>
    <dgm:pt modelId="{68D73E10-BDAD-4448-AAE0-170520CC1D1E}">
      <dgm:prSet phldrT="[Text]" custT="1"/>
      <dgm:spPr>
        <a:solidFill>
          <a:srgbClr val="33CCCC">
            <a:alpha val="49804"/>
          </a:srgbClr>
        </a:solidFill>
        <a:ln>
          <a:noFill/>
        </a:ln>
      </dgm:spPr>
      <dgm:t>
        <a:bodyPr/>
        <a:lstStyle/>
        <a:p>
          <a:pPr algn="l"/>
          <a:r>
            <a:rPr lang="en-US" sz="2400" b="1" dirty="0">
              <a:solidFill>
                <a:schemeClr val="bg1"/>
              </a:solidFill>
              <a:effectLst>
                <a:glow rad="25400">
                  <a:schemeClr val="accent1">
                    <a:alpha val="40000"/>
                  </a:schemeClr>
                </a:glow>
                <a:outerShdw blurRad="50800" dist="127000" dir="2520000" rotWithShape="0">
                  <a:prstClr val="black">
                    <a:alpha val="40000"/>
                  </a:prstClr>
                </a:outerShdw>
              </a:effectLst>
              <a:latin typeface="Arial" panose="020B0604020202020204" pitchFamily="34" charset="0"/>
              <a:cs typeface="Arial" panose="020B0604020202020204" pitchFamily="34" charset="0"/>
            </a:rPr>
            <a:t>  Spirituality</a:t>
          </a:r>
        </a:p>
        <a:p>
          <a:pPr algn="l"/>
          <a:endParaRPr lang="en-US" sz="1100" b="1"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Connection to </a:t>
          </a:r>
        </a:p>
        <a:p>
          <a:pPr algn="l"/>
          <a:r>
            <a:rPr lang="en-US" sz="1400" dirty="0">
              <a:latin typeface="Arial" panose="020B0604020202020204" pitchFamily="34" charset="0"/>
              <a:cs typeface="Arial" panose="020B0604020202020204" pitchFamily="34" charset="0"/>
            </a:rPr>
            <a:t>something bigger</a:t>
          </a:r>
        </a:p>
        <a:p>
          <a:pPr algn="l"/>
          <a:r>
            <a:rPr lang="en-US" sz="1400" dirty="0">
              <a:latin typeface="Arial" panose="020B0604020202020204" pitchFamily="34" charset="0"/>
              <a:cs typeface="Arial" panose="020B0604020202020204" pitchFamily="34" charset="0"/>
            </a:rPr>
            <a:t>than oneself</a:t>
          </a:r>
        </a:p>
        <a:p>
          <a:pPr algn="l"/>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Transcendent</a:t>
          </a:r>
        </a:p>
        <a:p>
          <a:pPr algn="l"/>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Individual</a:t>
          </a:r>
        </a:p>
        <a:p>
          <a:pPr algn="l"/>
          <a:endParaRPr lang="en-US" sz="1400" dirty="0">
            <a:latin typeface="Arial" panose="020B0604020202020204" pitchFamily="34" charset="0"/>
            <a:cs typeface="Arial" panose="020B0604020202020204" pitchFamily="34" charset="0"/>
          </a:endParaRPr>
        </a:p>
        <a:p>
          <a:pPr algn="l"/>
          <a:r>
            <a:rPr lang="en-US" sz="1400" dirty="0">
              <a:latin typeface="Arial" panose="020B0604020202020204" pitchFamily="34" charset="0"/>
              <a:cs typeface="Arial" panose="020B0604020202020204" pitchFamily="34" charset="0"/>
            </a:rPr>
            <a:t>    Universal/Innate</a:t>
          </a:r>
        </a:p>
      </dgm:t>
    </dgm:pt>
    <dgm:pt modelId="{2AAF134B-8F8F-46D2-A538-5E4526A67DBF}" type="parTrans" cxnId="{54623EE9-5062-48E1-BBB4-35375AA319E0}">
      <dgm:prSet/>
      <dgm:spPr/>
      <dgm:t>
        <a:bodyPr/>
        <a:lstStyle/>
        <a:p>
          <a:endParaRPr lang="en-US"/>
        </a:p>
      </dgm:t>
    </dgm:pt>
    <dgm:pt modelId="{64F28424-AF94-4131-B1C9-C06488659131}" type="sibTrans" cxnId="{54623EE9-5062-48E1-BBB4-35375AA319E0}">
      <dgm:prSet/>
      <dgm:spPr/>
      <dgm:t>
        <a:bodyPr/>
        <a:lstStyle/>
        <a:p>
          <a:endParaRPr lang="en-US"/>
        </a:p>
      </dgm:t>
    </dgm:pt>
    <dgm:pt modelId="{1793E9A1-43FD-42CB-AA91-F5105FE6CE24}" type="pres">
      <dgm:prSet presAssocID="{253A9B15-4229-46BB-AE64-9FB487CDBB9E}" presName="Name0" presStyleCnt="0">
        <dgm:presLayoutVars>
          <dgm:chMax val="7"/>
          <dgm:dir/>
          <dgm:resizeHandles val="exact"/>
        </dgm:presLayoutVars>
      </dgm:prSet>
      <dgm:spPr/>
    </dgm:pt>
    <dgm:pt modelId="{226EA4F1-087E-4BF5-8DAB-0A1EDDC42308}" type="pres">
      <dgm:prSet presAssocID="{253A9B15-4229-46BB-AE64-9FB487CDBB9E}" presName="ellipse1" presStyleLbl="vennNode1" presStyleIdx="0" presStyleCnt="2" custScaleX="103567" custScaleY="103211" custLinFactNeighborX="60971" custLinFactNeighborY="24452">
        <dgm:presLayoutVars>
          <dgm:bulletEnabled val="1"/>
        </dgm:presLayoutVars>
      </dgm:prSet>
      <dgm:spPr/>
    </dgm:pt>
    <dgm:pt modelId="{2CAB82BD-3D17-4107-979F-D789604AFC91}" type="pres">
      <dgm:prSet presAssocID="{253A9B15-4229-46BB-AE64-9FB487CDBB9E}" presName="ellipse2" presStyleLbl="vennNode1" presStyleIdx="1" presStyleCnt="2" custScaleX="104077" custScaleY="103679" custLinFactNeighborX="-51774" custLinFactNeighborY="-42439">
        <dgm:presLayoutVars>
          <dgm:bulletEnabled val="1"/>
        </dgm:presLayoutVars>
      </dgm:prSet>
      <dgm:spPr/>
    </dgm:pt>
  </dgm:ptLst>
  <dgm:cxnLst>
    <dgm:cxn modelId="{C831285C-C5CA-48C4-92D9-D700ED0369F0}" type="presOf" srcId="{E56EEBF6-7BF4-4385-8A8C-0ADE6A323634}" destId="{226EA4F1-087E-4BF5-8DAB-0A1EDDC42308}" srcOrd="0" destOrd="0" presId="urn:microsoft.com/office/officeart/2005/8/layout/rings+Icon"/>
    <dgm:cxn modelId="{8D080F5E-6E70-49E6-AC00-1BEEA70D006D}" type="presOf" srcId="{253A9B15-4229-46BB-AE64-9FB487CDBB9E}" destId="{1793E9A1-43FD-42CB-AA91-F5105FE6CE24}" srcOrd="0" destOrd="0" presId="urn:microsoft.com/office/officeart/2005/8/layout/rings+Icon"/>
    <dgm:cxn modelId="{B9421B76-F875-421D-B547-30E0817C2607}" type="presOf" srcId="{68D73E10-BDAD-4448-AAE0-170520CC1D1E}" destId="{2CAB82BD-3D17-4107-979F-D789604AFC91}" srcOrd="0" destOrd="0" presId="urn:microsoft.com/office/officeart/2005/8/layout/rings+Icon"/>
    <dgm:cxn modelId="{54623EE9-5062-48E1-BBB4-35375AA319E0}" srcId="{253A9B15-4229-46BB-AE64-9FB487CDBB9E}" destId="{68D73E10-BDAD-4448-AAE0-170520CC1D1E}" srcOrd="1" destOrd="0" parTransId="{2AAF134B-8F8F-46D2-A538-5E4526A67DBF}" sibTransId="{64F28424-AF94-4131-B1C9-C06488659131}"/>
    <dgm:cxn modelId="{F5A87FF7-6DEB-4A30-AFAA-7A9BABB3E410}" srcId="{253A9B15-4229-46BB-AE64-9FB487CDBB9E}" destId="{E56EEBF6-7BF4-4385-8A8C-0ADE6A323634}" srcOrd="0" destOrd="0" parTransId="{227640A7-679C-4ED8-A055-FDCE867584F0}" sibTransId="{9C44FED9-84DF-4A7C-9790-7EA33DC7E589}"/>
    <dgm:cxn modelId="{9EA3A4BE-0B72-4A07-A78F-C9F4A8C6AA68}" type="presParOf" srcId="{1793E9A1-43FD-42CB-AA91-F5105FE6CE24}" destId="{226EA4F1-087E-4BF5-8DAB-0A1EDDC42308}" srcOrd="0" destOrd="0" presId="urn:microsoft.com/office/officeart/2005/8/layout/rings+Icon"/>
    <dgm:cxn modelId="{87102398-9698-47E4-BF11-02F210565722}" type="presParOf" srcId="{1793E9A1-43FD-42CB-AA91-F5105FE6CE24}" destId="{2CAB82BD-3D17-4107-979F-D789604AFC91}" srcOrd="1" destOrd="0" presId="urn:microsoft.com/office/officeart/2005/8/layout/rings+Icon"/>
  </dgm:cxnLst>
  <dgm:bg>
    <a:effectLst>
      <a:glow rad="127000">
        <a:schemeClr val="accent1">
          <a:alpha val="97000"/>
        </a:schemeClr>
      </a:glow>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DD472E-FFF6-4975-82FE-608312793374}" type="doc">
      <dgm:prSet loTypeId="urn:microsoft.com/office/officeart/2005/8/layout/radial6" loCatId="relationship" qsTypeId="urn:microsoft.com/office/officeart/2005/8/quickstyle/simple1" qsCatId="simple" csTypeId="urn:microsoft.com/office/officeart/2005/8/colors/colorful1" csCatId="colorful" phldr="1"/>
      <dgm:spPr/>
      <dgm:t>
        <a:bodyPr/>
        <a:lstStyle/>
        <a:p>
          <a:endParaRPr lang="en-US"/>
        </a:p>
      </dgm:t>
    </dgm:pt>
    <dgm:pt modelId="{400FEFC7-E11C-4C6C-AE88-9F71414D2D61}">
      <dgm:prSet phldrT="[Text]"/>
      <dgm:spPr>
        <a:solidFill>
          <a:srgbClr val="FCEA04"/>
        </a:solidFill>
      </dgm:spPr>
      <dgm:t>
        <a:bodyPr/>
        <a:lstStyle/>
        <a:p>
          <a:r>
            <a:rPr lang="en-US" dirty="0">
              <a:solidFill>
                <a:schemeClr val="tx1"/>
              </a:solidFill>
            </a:rPr>
            <a:t>CARING CONGREGATION</a:t>
          </a:r>
        </a:p>
      </dgm:t>
    </dgm:pt>
    <dgm:pt modelId="{8682E9E4-3317-4C26-B1AC-9D527BB98F8B}" type="parTrans" cxnId="{223AB120-9445-4536-B14B-8D065FB300AD}">
      <dgm:prSet/>
      <dgm:spPr/>
      <dgm:t>
        <a:bodyPr/>
        <a:lstStyle/>
        <a:p>
          <a:endParaRPr lang="en-US"/>
        </a:p>
      </dgm:t>
    </dgm:pt>
    <dgm:pt modelId="{BD22F2BF-7F07-4B99-89B6-50FB06C10E7A}" type="sibTrans" cxnId="{223AB120-9445-4536-B14B-8D065FB300AD}">
      <dgm:prSet/>
      <dgm:spPr/>
      <dgm:t>
        <a:bodyPr/>
        <a:lstStyle/>
        <a:p>
          <a:endParaRPr lang="en-US"/>
        </a:p>
      </dgm:t>
    </dgm:pt>
    <dgm:pt modelId="{8210A76C-0BFF-491D-B92D-FB69B9EB560C}">
      <dgm:prSet phldrT="[Text]" custT="1"/>
      <dgm:spPr/>
      <dgm:t>
        <a:bodyPr/>
        <a:lstStyle/>
        <a:p>
          <a:r>
            <a:rPr lang="en-US" sz="1600" b="1" dirty="0">
              <a:solidFill>
                <a:schemeClr val="tx1"/>
              </a:solidFill>
            </a:rPr>
            <a:t>EDUCATION</a:t>
          </a:r>
          <a:endParaRPr lang="en-US" sz="1200" b="1" dirty="0">
            <a:solidFill>
              <a:schemeClr val="tx1"/>
            </a:solidFill>
          </a:endParaRPr>
        </a:p>
      </dgm:t>
    </dgm:pt>
    <dgm:pt modelId="{D573F5B5-354A-475E-85A2-75325FAE1EB5}" type="parTrans" cxnId="{E61B61DE-F5CA-40CD-8144-463498DD663E}">
      <dgm:prSet/>
      <dgm:spPr/>
      <dgm:t>
        <a:bodyPr/>
        <a:lstStyle/>
        <a:p>
          <a:endParaRPr lang="en-US"/>
        </a:p>
      </dgm:t>
    </dgm:pt>
    <dgm:pt modelId="{E6D9DD0B-E634-4AC6-9A74-2EE12E9FE03D}" type="sibTrans" cxnId="{E61B61DE-F5CA-40CD-8144-463498DD663E}">
      <dgm:prSet/>
      <dgm:spPr/>
      <dgm:t>
        <a:bodyPr/>
        <a:lstStyle/>
        <a:p>
          <a:endParaRPr lang="en-US"/>
        </a:p>
      </dgm:t>
    </dgm:pt>
    <dgm:pt modelId="{60757352-BFEB-4101-AF86-8A1AD6657584}">
      <dgm:prSet phldrT="[Text]"/>
      <dgm:spPr>
        <a:solidFill>
          <a:srgbClr val="CC66FF"/>
        </a:solidFill>
      </dgm:spPr>
      <dgm:t>
        <a:bodyPr/>
        <a:lstStyle/>
        <a:p>
          <a:r>
            <a:rPr lang="en-US" dirty="0">
              <a:solidFill>
                <a:schemeClr val="tx1"/>
              </a:solidFill>
            </a:rPr>
            <a:t>COMMITMENT (COVENANT)</a:t>
          </a:r>
        </a:p>
      </dgm:t>
    </dgm:pt>
    <dgm:pt modelId="{EA688C17-D4EE-43A3-AB77-702F428F5DA6}" type="parTrans" cxnId="{B885D329-7105-444D-B1C4-FC4BDADDC1ED}">
      <dgm:prSet/>
      <dgm:spPr/>
      <dgm:t>
        <a:bodyPr/>
        <a:lstStyle/>
        <a:p>
          <a:endParaRPr lang="en-US"/>
        </a:p>
      </dgm:t>
    </dgm:pt>
    <dgm:pt modelId="{A325EFC8-D4C8-4D8F-94E2-96299BA71584}" type="sibTrans" cxnId="{B885D329-7105-444D-B1C4-FC4BDADDC1ED}">
      <dgm:prSet/>
      <dgm:spPr/>
      <dgm:t>
        <a:bodyPr/>
        <a:lstStyle/>
        <a:p>
          <a:endParaRPr lang="en-US"/>
        </a:p>
      </dgm:t>
    </dgm:pt>
    <dgm:pt modelId="{A936B44F-EF7A-49AE-BCDA-301C914EB3F3}">
      <dgm:prSet phldrT="[Text]"/>
      <dgm:spPr/>
      <dgm:t>
        <a:bodyPr/>
        <a:lstStyle/>
        <a:p>
          <a:r>
            <a:rPr lang="en-US" dirty="0">
              <a:solidFill>
                <a:schemeClr val="tx1"/>
              </a:solidFill>
            </a:rPr>
            <a:t>ADVOCACY</a:t>
          </a:r>
        </a:p>
      </dgm:t>
    </dgm:pt>
    <dgm:pt modelId="{FF5BD19B-DB9B-4722-B4D1-4451B753A590}" type="parTrans" cxnId="{433AD10A-9205-445E-A4C1-60C7F0FE4320}">
      <dgm:prSet/>
      <dgm:spPr/>
      <dgm:t>
        <a:bodyPr/>
        <a:lstStyle/>
        <a:p>
          <a:endParaRPr lang="en-US"/>
        </a:p>
      </dgm:t>
    </dgm:pt>
    <dgm:pt modelId="{09B1CBD8-D9A1-4F02-9BDA-1286049D0678}" type="sibTrans" cxnId="{433AD10A-9205-445E-A4C1-60C7F0FE4320}">
      <dgm:prSet/>
      <dgm:spPr/>
      <dgm:t>
        <a:bodyPr/>
        <a:lstStyle/>
        <a:p>
          <a:endParaRPr lang="en-US"/>
        </a:p>
      </dgm:t>
    </dgm:pt>
    <dgm:pt modelId="{459069AC-47D8-4163-AA78-9E9BE62EBAC4}">
      <dgm:prSet phldrT="[Text]"/>
      <dgm:spPr>
        <a:solidFill>
          <a:srgbClr val="00CCFF"/>
        </a:solidFill>
      </dgm:spPr>
      <dgm:t>
        <a:bodyPr/>
        <a:lstStyle/>
        <a:p>
          <a:r>
            <a:rPr lang="en-US" dirty="0">
              <a:solidFill>
                <a:schemeClr val="tx1"/>
              </a:solidFill>
            </a:rPr>
            <a:t>WELCOME</a:t>
          </a:r>
        </a:p>
      </dgm:t>
    </dgm:pt>
    <dgm:pt modelId="{1E92D8BA-2123-4838-9F32-E0DD727BAFB4}" type="parTrans" cxnId="{22796B87-55B8-4CB2-BAF1-7D60C35A3424}">
      <dgm:prSet/>
      <dgm:spPr/>
      <dgm:t>
        <a:bodyPr/>
        <a:lstStyle/>
        <a:p>
          <a:endParaRPr lang="en-US"/>
        </a:p>
      </dgm:t>
    </dgm:pt>
    <dgm:pt modelId="{80B5F3B3-6510-4730-9C55-FA6187400393}" type="sibTrans" cxnId="{22796B87-55B8-4CB2-BAF1-7D60C35A3424}">
      <dgm:prSet/>
      <dgm:spPr/>
      <dgm:t>
        <a:bodyPr/>
        <a:lstStyle/>
        <a:p>
          <a:endParaRPr lang="en-US"/>
        </a:p>
      </dgm:t>
    </dgm:pt>
    <dgm:pt modelId="{2CEA92C4-1177-4B3C-8D6D-FBB37E23135A}">
      <dgm:prSet phldrT="[Text]"/>
      <dgm:spPr>
        <a:solidFill>
          <a:srgbClr val="FF5050"/>
        </a:solidFill>
      </dgm:spPr>
      <dgm:t>
        <a:bodyPr/>
        <a:lstStyle/>
        <a:p>
          <a:r>
            <a:rPr lang="en-US" dirty="0">
              <a:solidFill>
                <a:schemeClr val="tx1"/>
              </a:solidFill>
            </a:rPr>
            <a:t>SUPPORT</a:t>
          </a:r>
        </a:p>
      </dgm:t>
    </dgm:pt>
    <dgm:pt modelId="{415B7CF3-088A-4D23-8565-3DA0AF492269}" type="parTrans" cxnId="{7958389C-D8AD-4E4A-85B6-FE6035C3784E}">
      <dgm:prSet/>
      <dgm:spPr/>
      <dgm:t>
        <a:bodyPr/>
        <a:lstStyle/>
        <a:p>
          <a:endParaRPr lang="en-US"/>
        </a:p>
      </dgm:t>
    </dgm:pt>
    <dgm:pt modelId="{11221D9A-FB46-48A7-AB3B-3EEE633A0537}" type="sibTrans" cxnId="{7958389C-D8AD-4E4A-85B6-FE6035C3784E}">
      <dgm:prSet/>
      <dgm:spPr/>
      <dgm:t>
        <a:bodyPr/>
        <a:lstStyle/>
        <a:p>
          <a:endParaRPr lang="en-US"/>
        </a:p>
      </dgm:t>
    </dgm:pt>
    <dgm:pt modelId="{5D9E391B-6807-4CD4-B1FE-7ED4FC12F6B6}" type="pres">
      <dgm:prSet presAssocID="{61DD472E-FFF6-4975-82FE-608312793374}" presName="Name0" presStyleCnt="0">
        <dgm:presLayoutVars>
          <dgm:chMax val="1"/>
          <dgm:dir/>
          <dgm:animLvl val="ctr"/>
          <dgm:resizeHandles val="exact"/>
        </dgm:presLayoutVars>
      </dgm:prSet>
      <dgm:spPr/>
    </dgm:pt>
    <dgm:pt modelId="{F38F9D98-DE8A-47D1-8641-9E260C10F707}" type="pres">
      <dgm:prSet presAssocID="{400FEFC7-E11C-4C6C-AE88-9F71414D2D61}" presName="centerShape" presStyleLbl="node0" presStyleIdx="0" presStyleCnt="1"/>
      <dgm:spPr/>
    </dgm:pt>
    <dgm:pt modelId="{C49753CE-6C5F-40B6-BEF7-AAABB8C768AE}" type="pres">
      <dgm:prSet presAssocID="{8210A76C-0BFF-491D-B92D-FB69B9EB560C}" presName="node" presStyleLbl="node1" presStyleIdx="0" presStyleCnt="5" custScaleX="117703" custScaleY="115827">
        <dgm:presLayoutVars>
          <dgm:bulletEnabled val="1"/>
        </dgm:presLayoutVars>
      </dgm:prSet>
      <dgm:spPr/>
    </dgm:pt>
    <dgm:pt modelId="{C2B77D68-A4F4-4931-87B6-B2D72847078C}" type="pres">
      <dgm:prSet presAssocID="{8210A76C-0BFF-491D-B92D-FB69B9EB560C}" presName="dummy" presStyleCnt="0"/>
      <dgm:spPr/>
    </dgm:pt>
    <dgm:pt modelId="{4927649E-7660-481D-8AA1-57CBB8BB5FB5}" type="pres">
      <dgm:prSet presAssocID="{E6D9DD0B-E634-4AC6-9A74-2EE12E9FE03D}" presName="sibTrans" presStyleLbl="sibTrans2D1" presStyleIdx="0" presStyleCnt="5"/>
      <dgm:spPr/>
    </dgm:pt>
    <dgm:pt modelId="{47B97850-B489-45AD-AAAD-B7D23F16EEC9}" type="pres">
      <dgm:prSet presAssocID="{60757352-BFEB-4101-AF86-8A1AD6657584}" presName="node" presStyleLbl="node1" presStyleIdx="1" presStyleCnt="5">
        <dgm:presLayoutVars>
          <dgm:bulletEnabled val="1"/>
        </dgm:presLayoutVars>
      </dgm:prSet>
      <dgm:spPr/>
    </dgm:pt>
    <dgm:pt modelId="{F91C81FD-C8A1-4D87-9B01-250498FD9453}" type="pres">
      <dgm:prSet presAssocID="{60757352-BFEB-4101-AF86-8A1AD6657584}" presName="dummy" presStyleCnt="0"/>
      <dgm:spPr/>
    </dgm:pt>
    <dgm:pt modelId="{3C3AAD6F-7DDC-48C1-A10F-F8EF0236AE8B}" type="pres">
      <dgm:prSet presAssocID="{A325EFC8-D4C8-4D8F-94E2-96299BA71584}" presName="sibTrans" presStyleLbl="sibTrans2D1" presStyleIdx="1" presStyleCnt="5"/>
      <dgm:spPr/>
    </dgm:pt>
    <dgm:pt modelId="{ACC0CDE9-C414-44F2-A98A-33EEE8C679D8}" type="pres">
      <dgm:prSet presAssocID="{459069AC-47D8-4163-AA78-9E9BE62EBAC4}" presName="node" presStyleLbl="node1" presStyleIdx="2" presStyleCnt="5">
        <dgm:presLayoutVars>
          <dgm:bulletEnabled val="1"/>
        </dgm:presLayoutVars>
      </dgm:prSet>
      <dgm:spPr/>
    </dgm:pt>
    <dgm:pt modelId="{C7F86475-48BD-4949-B476-DB310271912A}" type="pres">
      <dgm:prSet presAssocID="{459069AC-47D8-4163-AA78-9E9BE62EBAC4}" presName="dummy" presStyleCnt="0"/>
      <dgm:spPr/>
    </dgm:pt>
    <dgm:pt modelId="{5E1C08A5-B83F-48D1-8B68-6A59114F0F88}" type="pres">
      <dgm:prSet presAssocID="{80B5F3B3-6510-4730-9C55-FA6187400393}" presName="sibTrans" presStyleLbl="sibTrans2D1" presStyleIdx="2" presStyleCnt="5"/>
      <dgm:spPr/>
    </dgm:pt>
    <dgm:pt modelId="{D22D2DE1-83E0-47AF-83DE-1DDEB7A67070}" type="pres">
      <dgm:prSet presAssocID="{2CEA92C4-1177-4B3C-8D6D-FBB37E23135A}" presName="node" presStyleLbl="node1" presStyleIdx="3" presStyleCnt="5">
        <dgm:presLayoutVars>
          <dgm:bulletEnabled val="1"/>
        </dgm:presLayoutVars>
      </dgm:prSet>
      <dgm:spPr/>
    </dgm:pt>
    <dgm:pt modelId="{4715A3F1-6822-4D4A-A6BB-026FEA260907}" type="pres">
      <dgm:prSet presAssocID="{2CEA92C4-1177-4B3C-8D6D-FBB37E23135A}" presName="dummy" presStyleCnt="0"/>
      <dgm:spPr/>
    </dgm:pt>
    <dgm:pt modelId="{7A505ADF-303B-42FE-81B0-060384428194}" type="pres">
      <dgm:prSet presAssocID="{11221D9A-FB46-48A7-AB3B-3EEE633A0537}" presName="sibTrans" presStyleLbl="sibTrans2D1" presStyleIdx="3" presStyleCnt="5"/>
      <dgm:spPr/>
    </dgm:pt>
    <dgm:pt modelId="{95761960-FE05-4CBF-BEFF-4C8908913B96}" type="pres">
      <dgm:prSet presAssocID="{A936B44F-EF7A-49AE-BCDA-301C914EB3F3}" presName="node" presStyleLbl="node1" presStyleIdx="4" presStyleCnt="5">
        <dgm:presLayoutVars>
          <dgm:bulletEnabled val="1"/>
        </dgm:presLayoutVars>
      </dgm:prSet>
      <dgm:spPr/>
    </dgm:pt>
    <dgm:pt modelId="{1EACD70E-F0D1-45C2-AEAD-2C237E8CD2EE}" type="pres">
      <dgm:prSet presAssocID="{A936B44F-EF7A-49AE-BCDA-301C914EB3F3}" presName="dummy" presStyleCnt="0"/>
      <dgm:spPr/>
    </dgm:pt>
    <dgm:pt modelId="{DCF96A70-3035-4292-BA9B-5F6CAD9F2407}" type="pres">
      <dgm:prSet presAssocID="{09B1CBD8-D9A1-4F02-9BDA-1286049D0678}" presName="sibTrans" presStyleLbl="sibTrans2D1" presStyleIdx="4" presStyleCnt="5"/>
      <dgm:spPr/>
    </dgm:pt>
  </dgm:ptLst>
  <dgm:cxnLst>
    <dgm:cxn modelId="{433AD10A-9205-445E-A4C1-60C7F0FE4320}" srcId="{400FEFC7-E11C-4C6C-AE88-9F71414D2D61}" destId="{A936B44F-EF7A-49AE-BCDA-301C914EB3F3}" srcOrd="4" destOrd="0" parTransId="{FF5BD19B-DB9B-4722-B4D1-4451B753A590}" sibTransId="{09B1CBD8-D9A1-4F02-9BDA-1286049D0678}"/>
    <dgm:cxn modelId="{33829F0B-58D4-41A0-AC08-DA9E60EFF109}" type="presOf" srcId="{E6D9DD0B-E634-4AC6-9A74-2EE12E9FE03D}" destId="{4927649E-7660-481D-8AA1-57CBB8BB5FB5}" srcOrd="0" destOrd="0" presId="urn:microsoft.com/office/officeart/2005/8/layout/radial6"/>
    <dgm:cxn modelId="{16FEFB15-4B9B-45A2-9539-5B2E46A8D906}" type="presOf" srcId="{61DD472E-FFF6-4975-82FE-608312793374}" destId="{5D9E391B-6807-4CD4-B1FE-7ED4FC12F6B6}" srcOrd="0" destOrd="0" presId="urn:microsoft.com/office/officeart/2005/8/layout/radial6"/>
    <dgm:cxn modelId="{223AB120-9445-4536-B14B-8D065FB300AD}" srcId="{61DD472E-FFF6-4975-82FE-608312793374}" destId="{400FEFC7-E11C-4C6C-AE88-9F71414D2D61}" srcOrd="0" destOrd="0" parTransId="{8682E9E4-3317-4C26-B1AC-9D527BB98F8B}" sibTransId="{BD22F2BF-7F07-4B99-89B6-50FB06C10E7A}"/>
    <dgm:cxn modelId="{B885D329-7105-444D-B1C4-FC4BDADDC1ED}" srcId="{400FEFC7-E11C-4C6C-AE88-9F71414D2D61}" destId="{60757352-BFEB-4101-AF86-8A1AD6657584}" srcOrd="1" destOrd="0" parTransId="{EA688C17-D4EE-43A3-AB77-702F428F5DA6}" sibTransId="{A325EFC8-D4C8-4D8F-94E2-96299BA71584}"/>
    <dgm:cxn modelId="{22B49631-A21B-4D41-95A8-9A75A161A1CF}" type="presOf" srcId="{80B5F3B3-6510-4730-9C55-FA6187400393}" destId="{5E1C08A5-B83F-48D1-8B68-6A59114F0F88}" srcOrd="0" destOrd="0" presId="urn:microsoft.com/office/officeart/2005/8/layout/radial6"/>
    <dgm:cxn modelId="{3380D83A-00F4-460D-B14B-390CDA849EBB}" type="presOf" srcId="{8210A76C-0BFF-491D-B92D-FB69B9EB560C}" destId="{C49753CE-6C5F-40B6-BEF7-AAABB8C768AE}" srcOrd="0" destOrd="0" presId="urn:microsoft.com/office/officeart/2005/8/layout/radial6"/>
    <dgm:cxn modelId="{16E6553D-1B6C-4A40-A417-F09BD31663E9}" type="presOf" srcId="{60757352-BFEB-4101-AF86-8A1AD6657584}" destId="{47B97850-B489-45AD-AAAD-B7D23F16EEC9}" srcOrd="0" destOrd="0" presId="urn:microsoft.com/office/officeart/2005/8/layout/radial6"/>
    <dgm:cxn modelId="{660E8068-DB91-4EEB-BE3B-BB7BD88FDBBD}" type="presOf" srcId="{459069AC-47D8-4163-AA78-9E9BE62EBAC4}" destId="{ACC0CDE9-C414-44F2-A98A-33EEE8C679D8}" srcOrd="0" destOrd="0" presId="urn:microsoft.com/office/officeart/2005/8/layout/radial6"/>
    <dgm:cxn modelId="{ABAA9E6B-9618-4DDB-AE7C-ED0800A8D2EB}" type="presOf" srcId="{2CEA92C4-1177-4B3C-8D6D-FBB37E23135A}" destId="{D22D2DE1-83E0-47AF-83DE-1DDEB7A67070}" srcOrd="0" destOrd="0" presId="urn:microsoft.com/office/officeart/2005/8/layout/radial6"/>
    <dgm:cxn modelId="{9662975A-1FA3-4B02-A61C-91A38D078484}" type="presOf" srcId="{A325EFC8-D4C8-4D8F-94E2-96299BA71584}" destId="{3C3AAD6F-7DDC-48C1-A10F-F8EF0236AE8B}" srcOrd="0" destOrd="0" presId="urn:microsoft.com/office/officeart/2005/8/layout/radial6"/>
    <dgm:cxn modelId="{22796B87-55B8-4CB2-BAF1-7D60C35A3424}" srcId="{400FEFC7-E11C-4C6C-AE88-9F71414D2D61}" destId="{459069AC-47D8-4163-AA78-9E9BE62EBAC4}" srcOrd="2" destOrd="0" parTransId="{1E92D8BA-2123-4838-9F32-E0DD727BAFB4}" sibTransId="{80B5F3B3-6510-4730-9C55-FA6187400393}"/>
    <dgm:cxn modelId="{18A0F797-1CDC-44FB-A74D-B21C1F3FB6C7}" type="presOf" srcId="{09B1CBD8-D9A1-4F02-9BDA-1286049D0678}" destId="{DCF96A70-3035-4292-BA9B-5F6CAD9F2407}" srcOrd="0" destOrd="0" presId="urn:microsoft.com/office/officeart/2005/8/layout/radial6"/>
    <dgm:cxn modelId="{EAAD4F9B-BF49-40C6-B7EB-8A082FA55D5B}" type="presOf" srcId="{11221D9A-FB46-48A7-AB3B-3EEE633A0537}" destId="{7A505ADF-303B-42FE-81B0-060384428194}" srcOrd="0" destOrd="0" presId="urn:microsoft.com/office/officeart/2005/8/layout/radial6"/>
    <dgm:cxn modelId="{7958389C-D8AD-4E4A-85B6-FE6035C3784E}" srcId="{400FEFC7-E11C-4C6C-AE88-9F71414D2D61}" destId="{2CEA92C4-1177-4B3C-8D6D-FBB37E23135A}" srcOrd="3" destOrd="0" parTransId="{415B7CF3-088A-4D23-8565-3DA0AF492269}" sibTransId="{11221D9A-FB46-48A7-AB3B-3EEE633A0537}"/>
    <dgm:cxn modelId="{AF4197A3-4B57-4945-B68B-72790072EC70}" type="presOf" srcId="{A936B44F-EF7A-49AE-BCDA-301C914EB3F3}" destId="{95761960-FE05-4CBF-BEFF-4C8908913B96}" srcOrd="0" destOrd="0" presId="urn:microsoft.com/office/officeart/2005/8/layout/radial6"/>
    <dgm:cxn modelId="{E61B61DE-F5CA-40CD-8144-463498DD663E}" srcId="{400FEFC7-E11C-4C6C-AE88-9F71414D2D61}" destId="{8210A76C-0BFF-491D-B92D-FB69B9EB560C}" srcOrd="0" destOrd="0" parTransId="{D573F5B5-354A-475E-85A2-75325FAE1EB5}" sibTransId="{E6D9DD0B-E634-4AC6-9A74-2EE12E9FE03D}"/>
    <dgm:cxn modelId="{9F18AFE3-3E2A-44D1-8EC6-A3B7C54A0269}" type="presOf" srcId="{400FEFC7-E11C-4C6C-AE88-9F71414D2D61}" destId="{F38F9D98-DE8A-47D1-8641-9E260C10F707}" srcOrd="0" destOrd="0" presId="urn:microsoft.com/office/officeart/2005/8/layout/radial6"/>
    <dgm:cxn modelId="{60AE71CE-5BD1-4A03-ADFC-0B93A8576791}" type="presParOf" srcId="{5D9E391B-6807-4CD4-B1FE-7ED4FC12F6B6}" destId="{F38F9D98-DE8A-47D1-8641-9E260C10F707}" srcOrd="0" destOrd="0" presId="urn:microsoft.com/office/officeart/2005/8/layout/radial6"/>
    <dgm:cxn modelId="{07362ED5-F3A2-42BD-A1B2-73E1EE921E53}" type="presParOf" srcId="{5D9E391B-6807-4CD4-B1FE-7ED4FC12F6B6}" destId="{C49753CE-6C5F-40B6-BEF7-AAABB8C768AE}" srcOrd="1" destOrd="0" presId="urn:microsoft.com/office/officeart/2005/8/layout/radial6"/>
    <dgm:cxn modelId="{AC09580A-C6E7-4486-9368-9616809E156B}" type="presParOf" srcId="{5D9E391B-6807-4CD4-B1FE-7ED4FC12F6B6}" destId="{C2B77D68-A4F4-4931-87B6-B2D72847078C}" srcOrd="2" destOrd="0" presId="urn:microsoft.com/office/officeart/2005/8/layout/radial6"/>
    <dgm:cxn modelId="{19397317-BD87-4B20-932A-B317DB06962F}" type="presParOf" srcId="{5D9E391B-6807-4CD4-B1FE-7ED4FC12F6B6}" destId="{4927649E-7660-481D-8AA1-57CBB8BB5FB5}" srcOrd="3" destOrd="0" presId="urn:microsoft.com/office/officeart/2005/8/layout/radial6"/>
    <dgm:cxn modelId="{030B75AA-4AF1-402A-A520-4DE3DA2E77D2}" type="presParOf" srcId="{5D9E391B-6807-4CD4-B1FE-7ED4FC12F6B6}" destId="{47B97850-B489-45AD-AAAD-B7D23F16EEC9}" srcOrd="4" destOrd="0" presId="urn:microsoft.com/office/officeart/2005/8/layout/radial6"/>
    <dgm:cxn modelId="{FE338D5D-A1D1-4698-9B4C-C68ABE0BB87C}" type="presParOf" srcId="{5D9E391B-6807-4CD4-B1FE-7ED4FC12F6B6}" destId="{F91C81FD-C8A1-4D87-9B01-250498FD9453}" srcOrd="5" destOrd="0" presId="urn:microsoft.com/office/officeart/2005/8/layout/radial6"/>
    <dgm:cxn modelId="{1438FDF7-CD69-4D1D-8CC6-7AA7E56FCB85}" type="presParOf" srcId="{5D9E391B-6807-4CD4-B1FE-7ED4FC12F6B6}" destId="{3C3AAD6F-7DDC-48C1-A10F-F8EF0236AE8B}" srcOrd="6" destOrd="0" presId="urn:microsoft.com/office/officeart/2005/8/layout/radial6"/>
    <dgm:cxn modelId="{F9064F4F-9830-42DE-ACE4-B5A96ECFAA15}" type="presParOf" srcId="{5D9E391B-6807-4CD4-B1FE-7ED4FC12F6B6}" destId="{ACC0CDE9-C414-44F2-A98A-33EEE8C679D8}" srcOrd="7" destOrd="0" presId="urn:microsoft.com/office/officeart/2005/8/layout/radial6"/>
    <dgm:cxn modelId="{BE63444E-3F9F-4377-B25F-8C82A4CF795E}" type="presParOf" srcId="{5D9E391B-6807-4CD4-B1FE-7ED4FC12F6B6}" destId="{C7F86475-48BD-4949-B476-DB310271912A}" srcOrd="8" destOrd="0" presId="urn:microsoft.com/office/officeart/2005/8/layout/radial6"/>
    <dgm:cxn modelId="{2608DA77-E294-4AA9-9C2B-DED9F21EA11D}" type="presParOf" srcId="{5D9E391B-6807-4CD4-B1FE-7ED4FC12F6B6}" destId="{5E1C08A5-B83F-48D1-8B68-6A59114F0F88}" srcOrd="9" destOrd="0" presId="urn:microsoft.com/office/officeart/2005/8/layout/radial6"/>
    <dgm:cxn modelId="{D3C80DD9-80DE-4406-A505-8350BCDA52F0}" type="presParOf" srcId="{5D9E391B-6807-4CD4-B1FE-7ED4FC12F6B6}" destId="{D22D2DE1-83E0-47AF-83DE-1DDEB7A67070}" srcOrd="10" destOrd="0" presId="urn:microsoft.com/office/officeart/2005/8/layout/radial6"/>
    <dgm:cxn modelId="{8AE148D7-978C-4714-9756-640D5B113E01}" type="presParOf" srcId="{5D9E391B-6807-4CD4-B1FE-7ED4FC12F6B6}" destId="{4715A3F1-6822-4D4A-A6BB-026FEA260907}" srcOrd="11" destOrd="0" presId="urn:microsoft.com/office/officeart/2005/8/layout/radial6"/>
    <dgm:cxn modelId="{D4FD08AB-66A8-4DB5-9C3E-173B2E755EE4}" type="presParOf" srcId="{5D9E391B-6807-4CD4-B1FE-7ED4FC12F6B6}" destId="{7A505ADF-303B-42FE-81B0-060384428194}" srcOrd="12" destOrd="0" presId="urn:microsoft.com/office/officeart/2005/8/layout/radial6"/>
    <dgm:cxn modelId="{5D3C279D-BAD9-431C-8B43-C3BDDF29C4A6}" type="presParOf" srcId="{5D9E391B-6807-4CD4-B1FE-7ED4FC12F6B6}" destId="{95761960-FE05-4CBF-BEFF-4C8908913B96}" srcOrd="13" destOrd="0" presId="urn:microsoft.com/office/officeart/2005/8/layout/radial6"/>
    <dgm:cxn modelId="{9BC63889-913F-4F13-8D41-0C1588A49905}" type="presParOf" srcId="{5D9E391B-6807-4CD4-B1FE-7ED4FC12F6B6}" destId="{1EACD70E-F0D1-45C2-AEAD-2C237E8CD2EE}" srcOrd="14" destOrd="0" presId="urn:microsoft.com/office/officeart/2005/8/layout/radial6"/>
    <dgm:cxn modelId="{103E213E-57C6-4CFD-8B24-F0FC0D308BC9}" type="presParOf" srcId="{5D9E391B-6807-4CD4-B1FE-7ED4FC12F6B6}" destId="{DCF96A70-3035-4292-BA9B-5F6CAD9F2407}"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65E11-666D-47AD-B080-7534F6F9A99A}">
      <dsp:nvSpPr>
        <dsp:cNvPr id="0" name=""/>
        <dsp:cNvSpPr/>
      </dsp:nvSpPr>
      <dsp:spPr>
        <a:xfrm>
          <a:off x="2485690" y="4134043"/>
          <a:ext cx="2907906" cy="2507122"/>
        </a:xfrm>
        <a:prstGeom prst="hexagon">
          <a:avLst>
            <a:gd name="adj" fmla="val 25000"/>
            <a:gd name="vf" fmla="val 115470"/>
          </a:avLst>
        </a:prstGeom>
        <a:solidFill>
          <a:srgbClr val="FF993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5720" rIns="0" bIns="4572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solidFill>
              <a:latin typeface="STXingkai" panose="02010800040101010101" pitchFamily="2" charset="-122"/>
              <a:ea typeface="STXingkai" panose="02010800040101010101" pitchFamily="2" charset="-122"/>
            </a:rPr>
            <a:t>Faith</a:t>
          </a:r>
        </a:p>
      </dsp:txBody>
      <dsp:txXfrm>
        <a:off x="2936942" y="4523101"/>
        <a:ext cx="2005402" cy="1729006"/>
      </dsp:txXfrm>
    </dsp:sp>
    <dsp:sp modelId="{B6C20618-091A-4298-AC1E-9E4AA6E082E5}">
      <dsp:nvSpPr>
        <dsp:cNvPr id="0" name=""/>
        <dsp:cNvSpPr/>
      </dsp:nvSpPr>
      <dsp:spPr>
        <a:xfrm>
          <a:off x="2561234" y="5240887"/>
          <a:ext cx="340463" cy="29343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08F85D-C154-43D2-8F50-D55076DAA756}">
      <dsp:nvSpPr>
        <dsp:cNvPr id="0" name=""/>
        <dsp:cNvSpPr/>
      </dsp:nvSpPr>
      <dsp:spPr>
        <a:xfrm>
          <a:off x="0" y="2787417"/>
          <a:ext cx="2907906" cy="2507122"/>
        </a:xfrm>
        <a:prstGeom prst="hexagon">
          <a:avLst>
            <a:gd name="adj" fmla="val 25000"/>
            <a:gd name="vf" fmla="val 115470"/>
          </a:avLst>
        </a:prstGeom>
        <a:blipFill rotWithShape="1">
          <a:blip xmlns:r="http://schemas.openxmlformats.org/officeDocument/2006/relationships" r:embed="rId1"/>
          <a:srcRect/>
          <a:stretch>
            <a:fillRect l="-8000" r="-8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899B9CC-9590-426E-83BE-D295A9043D43}">
      <dsp:nvSpPr>
        <dsp:cNvPr id="0" name=""/>
        <dsp:cNvSpPr/>
      </dsp:nvSpPr>
      <dsp:spPr>
        <a:xfrm>
          <a:off x="1979653" y="4963348"/>
          <a:ext cx="340463" cy="29343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8918D6-9D5C-4AD7-93D9-5EAA84B6B778}">
      <dsp:nvSpPr>
        <dsp:cNvPr id="0" name=""/>
        <dsp:cNvSpPr/>
      </dsp:nvSpPr>
      <dsp:spPr>
        <a:xfrm>
          <a:off x="4963103" y="2757610"/>
          <a:ext cx="2907906" cy="2507122"/>
        </a:xfrm>
        <a:prstGeom prst="hexagon">
          <a:avLst>
            <a:gd name="adj" fmla="val 25000"/>
            <a:gd name="vf" fmla="val 115470"/>
          </a:avLst>
        </a:prstGeom>
        <a:solidFill>
          <a:srgbClr val="00CC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STXingkai" panose="02010800040101010101" pitchFamily="2" charset="-122"/>
              <a:ea typeface="STXingkai" panose="02010800040101010101" pitchFamily="2" charset="-122"/>
            </a:rPr>
            <a:t>Spirituality</a:t>
          </a:r>
        </a:p>
      </dsp:txBody>
      <dsp:txXfrm>
        <a:off x="5414355" y="3146668"/>
        <a:ext cx="2005402" cy="1729006"/>
      </dsp:txXfrm>
    </dsp:sp>
    <dsp:sp modelId="{C5A4FB20-7AB6-4EBF-A0D4-EAAAEA551EE7}">
      <dsp:nvSpPr>
        <dsp:cNvPr id="0" name=""/>
        <dsp:cNvSpPr/>
      </dsp:nvSpPr>
      <dsp:spPr>
        <a:xfrm>
          <a:off x="6951035" y="4930891"/>
          <a:ext cx="340463" cy="29343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BAE060-5E7C-44C0-86A4-B71EAA84CA66}">
      <dsp:nvSpPr>
        <dsp:cNvPr id="0" name=""/>
        <dsp:cNvSpPr/>
      </dsp:nvSpPr>
      <dsp:spPr>
        <a:xfrm>
          <a:off x="7440515" y="4134043"/>
          <a:ext cx="2907906" cy="2507122"/>
        </a:xfrm>
        <a:prstGeom prst="hexagon">
          <a:avLst>
            <a:gd name="adj" fmla="val 25000"/>
            <a:gd name="vf" fmla="val 115470"/>
          </a:avLst>
        </a:prstGeom>
        <a:blipFill rotWithShape="1">
          <a:blip xmlns:r="http://schemas.openxmlformats.org/officeDocument/2006/relationships" r:embed="rId2"/>
          <a:srcRect/>
          <a:stretch>
            <a:fillRect l="-15000" r="-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CC35E6E-ADD5-4A63-B847-228AAE160C25}">
      <dsp:nvSpPr>
        <dsp:cNvPr id="0" name=""/>
        <dsp:cNvSpPr/>
      </dsp:nvSpPr>
      <dsp:spPr>
        <a:xfrm>
          <a:off x="7516058" y="5240887"/>
          <a:ext cx="340463" cy="29343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9CBC3A-21B4-486A-AAF5-C70C083BA0FD}">
      <dsp:nvSpPr>
        <dsp:cNvPr id="0" name=""/>
        <dsp:cNvSpPr/>
      </dsp:nvSpPr>
      <dsp:spPr>
        <a:xfrm>
          <a:off x="2485690" y="1387138"/>
          <a:ext cx="2907906" cy="2507122"/>
        </a:xfrm>
        <a:prstGeom prst="hexagon">
          <a:avLst>
            <a:gd name="adj" fmla="val 25000"/>
            <a:gd name="vf" fmla="val 115470"/>
          </a:avLst>
        </a:prstGeom>
        <a:solidFill>
          <a:srgbClr val="8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5560" rIns="0" bIns="3556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latin typeface="STXingkai" panose="02010800040101010101" pitchFamily="2" charset="-122"/>
              <a:ea typeface="STXingkai" panose="02010800040101010101" pitchFamily="2" charset="-122"/>
            </a:rPr>
            <a:t>Religion</a:t>
          </a:r>
        </a:p>
      </dsp:txBody>
      <dsp:txXfrm>
        <a:off x="2936942" y="1776196"/>
        <a:ext cx="2005402" cy="1729006"/>
      </dsp:txXfrm>
    </dsp:sp>
    <dsp:sp modelId="{2F18ED9D-0696-4BBA-8930-9B9E2EEF5B78}">
      <dsp:nvSpPr>
        <dsp:cNvPr id="0" name=""/>
        <dsp:cNvSpPr/>
      </dsp:nvSpPr>
      <dsp:spPr>
        <a:xfrm>
          <a:off x="4457065" y="1441453"/>
          <a:ext cx="340463" cy="29343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B2C5F4-2397-4119-8720-2E5E18882FCD}">
      <dsp:nvSpPr>
        <dsp:cNvPr id="0" name=""/>
        <dsp:cNvSpPr/>
      </dsp:nvSpPr>
      <dsp:spPr>
        <a:xfrm>
          <a:off x="4963103" y="17328"/>
          <a:ext cx="2907906" cy="2507122"/>
        </a:xfrm>
        <a:prstGeom prst="hexagon">
          <a:avLst>
            <a:gd name="adj" fmla="val 25000"/>
            <a:gd name="vf" fmla="val 115470"/>
          </a:avLst>
        </a:prstGeom>
        <a:blipFill rotWithShape="1">
          <a:blip xmlns:r="http://schemas.openxmlformats.org/officeDocument/2006/relationships" r:embed="rId3"/>
          <a:srcRect/>
          <a:stretch>
            <a:fillRect t="-8000" b="-8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A9243C-0BAC-4923-8EC0-1962755825E5}">
      <dsp:nvSpPr>
        <dsp:cNvPr id="0" name=""/>
        <dsp:cNvSpPr/>
      </dsp:nvSpPr>
      <dsp:spPr>
        <a:xfrm>
          <a:off x="5048995" y="1118210"/>
          <a:ext cx="340463" cy="293436"/>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6EA4F1-087E-4BF5-8DAB-0A1EDDC42308}">
      <dsp:nvSpPr>
        <dsp:cNvPr id="0" name=""/>
        <dsp:cNvSpPr/>
      </dsp:nvSpPr>
      <dsp:spPr>
        <a:xfrm>
          <a:off x="4240523" y="851981"/>
          <a:ext cx="3881781" cy="3868711"/>
        </a:xfrm>
        <a:prstGeom prst="ellipse">
          <a:avLst/>
        </a:prstGeom>
        <a:solidFill>
          <a:srgbClr val="990000">
            <a:alpha val="73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r" defTabSz="1066800">
            <a:lnSpc>
              <a:spcPct val="90000"/>
            </a:lnSpc>
            <a:spcBef>
              <a:spcPct val="0"/>
            </a:spcBef>
            <a:spcAft>
              <a:spcPct val="35000"/>
            </a:spcAft>
            <a:buNone/>
          </a:pPr>
          <a:r>
            <a:rPr lang="en-US" sz="2400" b="1" kern="1200" dirty="0">
              <a:solidFill>
                <a:schemeClr val="bg1"/>
              </a:solidFill>
              <a:effectLst>
                <a:outerShdw blurRad="50800" dist="50800" dir="5400000" algn="ctr" rotWithShape="0">
                  <a:schemeClr val="tx1"/>
                </a:outerShdw>
              </a:effectLst>
              <a:latin typeface="Arial" panose="020B0604020202020204" pitchFamily="34" charset="0"/>
              <a:cs typeface="Arial" panose="020B0604020202020204" pitchFamily="34" charset="0"/>
            </a:rPr>
            <a:t>Religion</a:t>
          </a:r>
        </a:p>
        <a:p>
          <a:pPr marL="0" lvl="0" indent="0" algn="r" defTabSz="1066800">
            <a:lnSpc>
              <a:spcPct val="90000"/>
            </a:lnSpc>
            <a:spcBef>
              <a:spcPct val="0"/>
            </a:spcBef>
            <a:spcAft>
              <a:spcPct val="35000"/>
            </a:spcAft>
            <a:buNone/>
          </a:pPr>
          <a:r>
            <a:rPr lang="en-US" sz="1400" b="0" kern="120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rPr>
            <a:t>Transactional</a:t>
          </a:r>
        </a:p>
        <a:p>
          <a:pPr marL="0" lvl="0" indent="0" algn="r" defTabSz="1066800">
            <a:lnSpc>
              <a:spcPct val="90000"/>
            </a:lnSpc>
            <a:spcBef>
              <a:spcPct val="0"/>
            </a:spcBef>
            <a:spcAft>
              <a:spcPct val="35000"/>
            </a:spcAft>
            <a:buNone/>
          </a:pPr>
          <a:endParaRPr lang="en-US" sz="1400" b="0" kern="120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endParaRPr>
        </a:p>
        <a:p>
          <a:pPr marL="0" lvl="0" indent="0" algn="r" defTabSz="1066800">
            <a:lnSpc>
              <a:spcPct val="90000"/>
            </a:lnSpc>
            <a:spcBef>
              <a:spcPct val="0"/>
            </a:spcBef>
            <a:spcAft>
              <a:spcPct val="35000"/>
            </a:spcAft>
            <a:buNone/>
          </a:pPr>
          <a:r>
            <a:rPr lang="en-US" sz="1400" b="0" kern="120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rPr>
            <a:t>Moral Codes</a:t>
          </a:r>
        </a:p>
        <a:p>
          <a:pPr marL="0" lvl="0" indent="0" algn="r" defTabSz="1066800">
            <a:lnSpc>
              <a:spcPct val="90000"/>
            </a:lnSpc>
            <a:spcBef>
              <a:spcPct val="0"/>
            </a:spcBef>
            <a:spcAft>
              <a:spcPct val="35000"/>
            </a:spcAft>
            <a:buNone/>
          </a:pPr>
          <a:endParaRPr lang="en-US" sz="1400" b="0" kern="120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endParaRPr>
        </a:p>
        <a:p>
          <a:pPr marL="0" lvl="0" indent="0" algn="r" defTabSz="1066800">
            <a:lnSpc>
              <a:spcPct val="90000"/>
            </a:lnSpc>
            <a:spcBef>
              <a:spcPct val="0"/>
            </a:spcBef>
            <a:spcAft>
              <a:spcPct val="35000"/>
            </a:spcAft>
            <a:buNone/>
          </a:pPr>
          <a:r>
            <a:rPr lang="en-US" sz="1400" b="0" kern="120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rPr>
            <a:t>Collective</a:t>
          </a:r>
        </a:p>
        <a:p>
          <a:pPr marL="0" lvl="0" indent="0" algn="r" defTabSz="1066800">
            <a:lnSpc>
              <a:spcPct val="90000"/>
            </a:lnSpc>
            <a:spcBef>
              <a:spcPct val="0"/>
            </a:spcBef>
            <a:spcAft>
              <a:spcPct val="35000"/>
            </a:spcAft>
            <a:buNone/>
          </a:pPr>
          <a:endParaRPr lang="en-US" sz="1400" b="0" kern="120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endParaRPr>
        </a:p>
        <a:p>
          <a:pPr marL="0" lvl="0" indent="0" algn="r" defTabSz="1066800">
            <a:lnSpc>
              <a:spcPct val="90000"/>
            </a:lnSpc>
            <a:spcBef>
              <a:spcPct val="0"/>
            </a:spcBef>
            <a:spcAft>
              <a:spcPct val="35000"/>
            </a:spcAft>
            <a:buNone/>
          </a:pPr>
          <a:r>
            <a:rPr lang="en-US" sz="1400" b="0" kern="1200" dirty="0">
              <a:solidFill>
                <a:schemeClr val="tx1"/>
              </a:solidFill>
              <a:effectLst>
                <a:outerShdw sx="1000" sy="1000" algn="ctr" rotWithShape="0">
                  <a:schemeClr val="tx1"/>
                </a:outerShdw>
              </a:effectLst>
              <a:latin typeface="Arial" panose="020B0604020202020204" pitchFamily="34" charset="0"/>
              <a:cs typeface="Arial" panose="020B0604020202020204" pitchFamily="34" charset="0"/>
            </a:rPr>
            <a:t>Human Construct</a:t>
          </a:r>
        </a:p>
      </dsp:txBody>
      <dsp:txXfrm>
        <a:off x="4808997" y="1418541"/>
        <a:ext cx="2744833" cy="2735591"/>
      </dsp:txXfrm>
    </dsp:sp>
    <dsp:sp modelId="{2CAB82BD-3D17-4107-979F-D789604AFC91}">
      <dsp:nvSpPr>
        <dsp:cNvPr id="0" name=""/>
        <dsp:cNvSpPr/>
      </dsp:nvSpPr>
      <dsp:spPr>
        <a:xfrm>
          <a:off x="1934297" y="835843"/>
          <a:ext cx="3900896" cy="3886253"/>
        </a:xfrm>
        <a:prstGeom prst="ellipse">
          <a:avLst/>
        </a:prstGeom>
        <a:solidFill>
          <a:srgbClr val="33CCCC">
            <a:alpha val="49804"/>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solidFill>
                <a:schemeClr val="bg1"/>
              </a:solidFill>
              <a:effectLst>
                <a:glow rad="25400">
                  <a:schemeClr val="accent1">
                    <a:alpha val="40000"/>
                  </a:schemeClr>
                </a:glow>
                <a:outerShdw blurRad="50800" dist="127000" dir="2520000" rotWithShape="0">
                  <a:prstClr val="black">
                    <a:alpha val="40000"/>
                  </a:prstClr>
                </a:outerShdw>
              </a:effectLst>
              <a:latin typeface="Arial" panose="020B0604020202020204" pitchFamily="34" charset="0"/>
              <a:cs typeface="Arial" panose="020B0604020202020204" pitchFamily="34" charset="0"/>
            </a:rPr>
            <a:t>  Spirituality</a:t>
          </a:r>
        </a:p>
        <a:p>
          <a:pPr marL="0" lvl="0" indent="0" algn="l" defTabSz="1066800">
            <a:lnSpc>
              <a:spcPct val="90000"/>
            </a:lnSpc>
            <a:spcBef>
              <a:spcPct val="0"/>
            </a:spcBef>
            <a:spcAft>
              <a:spcPct val="35000"/>
            </a:spcAft>
            <a:buNone/>
          </a:pPr>
          <a:endParaRPr lang="en-US" sz="1100" b="1" kern="1200" dirty="0">
            <a:solidFill>
              <a:schemeClr val="bg1"/>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endParaRPr>
        </a:p>
        <a:p>
          <a:pPr marL="0" lvl="0" indent="0" algn="l" defTabSz="10668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Connection to </a:t>
          </a:r>
        </a:p>
        <a:p>
          <a:pPr marL="0" lvl="0" indent="0" algn="l" defTabSz="10668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something bigger</a:t>
          </a:r>
        </a:p>
        <a:p>
          <a:pPr marL="0" lvl="0" indent="0" algn="l" defTabSz="10668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than oneself</a:t>
          </a:r>
        </a:p>
        <a:p>
          <a:pPr marL="0" lvl="0" indent="0" algn="l" defTabSz="10668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10668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Transcendent</a:t>
          </a:r>
        </a:p>
        <a:p>
          <a:pPr marL="0" lvl="0" indent="0" algn="l" defTabSz="10668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10668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Individual</a:t>
          </a:r>
        </a:p>
        <a:p>
          <a:pPr marL="0" lvl="0" indent="0" algn="l" defTabSz="1066800">
            <a:lnSpc>
              <a:spcPct val="90000"/>
            </a:lnSpc>
            <a:spcBef>
              <a:spcPct val="0"/>
            </a:spcBef>
            <a:spcAft>
              <a:spcPct val="35000"/>
            </a:spcAft>
            <a:buNone/>
          </a:pPr>
          <a:endParaRPr lang="en-US" sz="1400" kern="1200" dirty="0">
            <a:latin typeface="Arial" panose="020B0604020202020204" pitchFamily="34" charset="0"/>
            <a:cs typeface="Arial" panose="020B0604020202020204" pitchFamily="34" charset="0"/>
          </a:endParaRPr>
        </a:p>
        <a:p>
          <a:pPr marL="0" lvl="0" indent="0" algn="l" defTabSz="1066800">
            <a:lnSpc>
              <a:spcPct val="90000"/>
            </a:lnSpc>
            <a:spcBef>
              <a:spcPct val="0"/>
            </a:spcBef>
            <a:spcAft>
              <a:spcPct val="35000"/>
            </a:spcAft>
            <a:buNone/>
          </a:pPr>
          <a:r>
            <a:rPr lang="en-US" sz="1400" kern="1200" dirty="0">
              <a:latin typeface="Arial" panose="020B0604020202020204" pitchFamily="34" charset="0"/>
              <a:cs typeface="Arial" panose="020B0604020202020204" pitchFamily="34" charset="0"/>
            </a:rPr>
            <a:t>    Universal/Innate</a:t>
          </a:r>
        </a:p>
      </dsp:txBody>
      <dsp:txXfrm>
        <a:off x="2505570" y="1404972"/>
        <a:ext cx="2758350" cy="27479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96A70-3035-4292-BA9B-5F6CAD9F2407}">
      <dsp:nvSpPr>
        <dsp:cNvPr id="0" name=""/>
        <dsp:cNvSpPr/>
      </dsp:nvSpPr>
      <dsp:spPr>
        <a:xfrm>
          <a:off x="1723090" y="849051"/>
          <a:ext cx="5224310" cy="5224310"/>
        </a:xfrm>
        <a:prstGeom prst="blockArc">
          <a:avLst>
            <a:gd name="adj1" fmla="val 11880000"/>
            <a:gd name="adj2" fmla="val 16200000"/>
            <a:gd name="adj3" fmla="val 464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A505ADF-303B-42FE-81B0-060384428194}">
      <dsp:nvSpPr>
        <dsp:cNvPr id="0" name=""/>
        <dsp:cNvSpPr/>
      </dsp:nvSpPr>
      <dsp:spPr>
        <a:xfrm>
          <a:off x="1723090" y="849051"/>
          <a:ext cx="5224310" cy="5224310"/>
        </a:xfrm>
        <a:prstGeom prst="blockArc">
          <a:avLst>
            <a:gd name="adj1" fmla="val 7560000"/>
            <a:gd name="adj2" fmla="val 11880000"/>
            <a:gd name="adj3" fmla="val 464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E1C08A5-B83F-48D1-8B68-6A59114F0F88}">
      <dsp:nvSpPr>
        <dsp:cNvPr id="0" name=""/>
        <dsp:cNvSpPr/>
      </dsp:nvSpPr>
      <dsp:spPr>
        <a:xfrm>
          <a:off x="1723090" y="849051"/>
          <a:ext cx="5224310" cy="5224310"/>
        </a:xfrm>
        <a:prstGeom prst="blockArc">
          <a:avLst>
            <a:gd name="adj1" fmla="val 3240000"/>
            <a:gd name="adj2" fmla="val 7560000"/>
            <a:gd name="adj3" fmla="val 464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3AAD6F-7DDC-48C1-A10F-F8EF0236AE8B}">
      <dsp:nvSpPr>
        <dsp:cNvPr id="0" name=""/>
        <dsp:cNvSpPr/>
      </dsp:nvSpPr>
      <dsp:spPr>
        <a:xfrm>
          <a:off x="1723090" y="849051"/>
          <a:ext cx="5224310" cy="5224310"/>
        </a:xfrm>
        <a:prstGeom prst="blockArc">
          <a:avLst>
            <a:gd name="adj1" fmla="val 20520000"/>
            <a:gd name="adj2" fmla="val 3240000"/>
            <a:gd name="adj3" fmla="val 464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27649E-7660-481D-8AA1-57CBB8BB5FB5}">
      <dsp:nvSpPr>
        <dsp:cNvPr id="0" name=""/>
        <dsp:cNvSpPr/>
      </dsp:nvSpPr>
      <dsp:spPr>
        <a:xfrm>
          <a:off x="1723090" y="849051"/>
          <a:ext cx="5224310" cy="5224310"/>
        </a:xfrm>
        <a:prstGeom prst="blockArc">
          <a:avLst>
            <a:gd name="adj1" fmla="val 16200000"/>
            <a:gd name="adj2" fmla="val 20520000"/>
            <a:gd name="adj3" fmla="val 464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8F9D98-DE8A-47D1-8641-9E260C10F707}">
      <dsp:nvSpPr>
        <dsp:cNvPr id="0" name=""/>
        <dsp:cNvSpPr/>
      </dsp:nvSpPr>
      <dsp:spPr>
        <a:xfrm>
          <a:off x="3132892" y="2258852"/>
          <a:ext cx="2404706" cy="2404706"/>
        </a:xfrm>
        <a:prstGeom prst="ellipse">
          <a:avLst/>
        </a:prstGeom>
        <a:solidFill>
          <a:srgbClr val="FCEA0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tx1"/>
              </a:solidFill>
            </a:rPr>
            <a:t>CARING CONGREGATION</a:t>
          </a:r>
        </a:p>
      </dsp:txBody>
      <dsp:txXfrm>
        <a:off x="3485053" y="2611013"/>
        <a:ext cx="1700384" cy="1700384"/>
      </dsp:txXfrm>
    </dsp:sp>
    <dsp:sp modelId="{C49753CE-6C5F-40B6-BEF7-AAABB8C768AE}">
      <dsp:nvSpPr>
        <dsp:cNvPr id="0" name=""/>
        <dsp:cNvSpPr/>
      </dsp:nvSpPr>
      <dsp:spPr>
        <a:xfrm>
          <a:off x="3344601" y="-65205"/>
          <a:ext cx="1981288" cy="194970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solidFill>
            </a:rPr>
            <a:t>EDUCATION</a:t>
          </a:r>
          <a:endParaRPr lang="en-US" sz="1200" b="1" kern="1200" dirty="0">
            <a:solidFill>
              <a:schemeClr val="tx1"/>
            </a:solidFill>
          </a:endParaRPr>
        </a:p>
      </dsp:txBody>
      <dsp:txXfrm>
        <a:off x="3634754" y="220323"/>
        <a:ext cx="1400982" cy="1378653"/>
      </dsp:txXfrm>
    </dsp:sp>
    <dsp:sp modelId="{47B97850-B489-45AD-AAAD-B7D23F16EEC9}">
      <dsp:nvSpPr>
        <dsp:cNvPr id="0" name=""/>
        <dsp:cNvSpPr/>
      </dsp:nvSpPr>
      <dsp:spPr>
        <a:xfrm>
          <a:off x="5920273" y="1831084"/>
          <a:ext cx="1683294" cy="1683294"/>
        </a:xfrm>
        <a:prstGeom prst="ellipse">
          <a:avLst/>
        </a:prstGeom>
        <a:solidFill>
          <a:srgbClr val="CC66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COMMITMENT (COVENANT)</a:t>
          </a:r>
        </a:p>
      </dsp:txBody>
      <dsp:txXfrm>
        <a:off x="6166786" y="2077597"/>
        <a:ext cx="1190268" cy="1190268"/>
      </dsp:txXfrm>
    </dsp:sp>
    <dsp:sp modelId="{ACC0CDE9-C414-44F2-A98A-33EEE8C679D8}">
      <dsp:nvSpPr>
        <dsp:cNvPr id="0" name=""/>
        <dsp:cNvSpPr/>
      </dsp:nvSpPr>
      <dsp:spPr>
        <a:xfrm>
          <a:off x="4993365" y="4683811"/>
          <a:ext cx="1683294" cy="1683294"/>
        </a:xfrm>
        <a:prstGeom prst="ellipse">
          <a:avLst/>
        </a:prstGeom>
        <a:solidFill>
          <a:srgbClr val="00C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WELCOME</a:t>
          </a:r>
        </a:p>
      </dsp:txBody>
      <dsp:txXfrm>
        <a:off x="5239878" y="4930324"/>
        <a:ext cx="1190268" cy="1190268"/>
      </dsp:txXfrm>
    </dsp:sp>
    <dsp:sp modelId="{D22D2DE1-83E0-47AF-83DE-1DDEB7A67070}">
      <dsp:nvSpPr>
        <dsp:cNvPr id="0" name=""/>
        <dsp:cNvSpPr/>
      </dsp:nvSpPr>
      <dsp:spPr>
        <a:xfrm>
          <a:off x="1993831" y="4683811"/>
          <a:ext cx="1683294" cy="1683294"/>
        </a:xfrm>
        <a:prstGeom prst="ellipse">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SUPPORT</a:t>
          </a:r>
        </a:p>
      </dsp:txBody>
      <dsp:txXfrm>
        <a:off x="2240344" y="4930324"/>
        <a:ext cx="1190268" cy="1190268"/>
      </dsp:txXfrm>
    </dsp:sp>
    <dsp:sp modelId="{95761960-FE05-4CBF-BEFF-4C8908913B96}">
      <dsp:nvSpPr>
        <dsp:cNvPr id="0" name=""/>
        <dsp:cNvSpPr/>
      </dsp:nvSpPr>
      <dsp:spPr>
        <a:xfrm>
          <a:off x="1066924" y="1831084"/>
          <a:ext cx="1683294" cy="1683294"/>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ADVOCACY</a:t>
          </a:r>
        </a:p>
      </dsp:txBody>
      <dsp:txXfrm>
        <a:off x="1313437" y="2077597"/>
        <a:ext cx="1190268" cy="1190268"/>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271B5DE-8F88-4073-A955-7D6D6A985C82}" type="datetimeFigureOut">
              <a:rPr lang="en-US" smtClean="0"/>
              <a:t>6/11/2023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853329-5FDD-4503-902E-EE9E267BD0CF}" type="slidenum">
              <a:rPr lang="en-US" smtClean="0"/>
              <a:t>‹#›</a:t>
            </a:fld>
            <a:endParaRPr lang="en-US"/>
          </a:p>
        </p:txBody>
      </p:sp>
    </p:spTree>
    <p:extLst>
      <p:ext uri="{BB962C8B-B14F-4D97-AF65-F5344CB8AC3E}">
        <p14:creationId xmlns:p14="http://schemas.microsoft.com/office/powerpoint/2010/main" val="2181363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935F49-64D6-9949-9551-09F96D6CFDE4}" type="slidenum">
              <a:rPr lang="en-US" smtClean="0"/>
              <a:t>1</a:t>
            </a:fld>
            <a:endParaRPr lang="en-US"/>
          </a:p>
        </p:txBody>
      </p:sp>
    </p:spTree>
    <p:extLst>
      <p:ext uri="{BB962C8B-B14F-4D97-AF65-F5344CB8AC3E}">
        <p14:creationId xmlns:p14="http://schemas.microsoft.com/office/powerpoint/2010/main" val="2254222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15</a:t>
            </a:fld>
            <a:endParaRPr lang="en-US"/>
          </a:p>
        </p:txBody>
      </p:sp>
    </p:spTree>
    <p:extLst>
      <p:ext uri="{BB962C8B-B14F-4D97-AF65-F5344CB8AC3E}">
        <p14:creationId xmlns:p14="http://schemas.microsoft.com/office/powerpoint/2010/main" val="1331492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represents a 32% increase over the start of the pandemic in 2020</a:t>
            </a:r>
          </a:p>
        </p:txBody>
      </p:sp>
      <p:sp>
        <p:nvSpPr>
          <p:cNvPr id="4" name="Slide Number Placeholder 3"/>
          <p:cNvSpPr>
            <a:spLocks noGrp="1"/>
          </p:cNvSpPr>
          <p:nvPr>
            <p:ph type="sldNum" sz="quarter" idx="5"/>
          </p:nvPr>
        </p:nvSpPr>
        <p:spPr/>
        <p:txBody>
          <a:bodyPr/>
          <a:lstStyle/>
          <a:p>
            <a:fld id="{18966584-A5DD-46D3-8B75-F9A5A1868356}" type="slidenum">
              <a:rPr lang="en-US" smtClean="0"/>
              <a:t>16</a:t>
            </a:fld>
            <a:endParaRPr lang="en-US"/>
          </a:p>
        </p:txBody>
      </p:sp>
    </p:spTree>
    <p:extLst>
      <p:ext uri="{BB962C8B-B14F-4D97-AF65-F5344CB8AC3E}">
        <p14:creationId xmlns:p14="http://schemas.microsoft.com/office/powerpoint/2010/main" val="333902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58786A8-BAE4-4EC9-8F26-F423024674E8}" type="slidenum">
              <a:rPr lang="en-US" smtClean="0"/>
              <a:t>17</a:t>
            </a:fld>
            <a:endParaRPr lang="en-US"/>
          </a:p>
        </p:txBody>
      </p:sp>
    </p:spTree>
    <p:extLst>
      <p:ext uri="{BB962C8B-B14F-4D97-AF65-F5344CB8AC3E}">
        <p14:creationId xmlns:p14="http://schemas.microsoft.com/office/powerpoint/2010/main" val="1944383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977AD-377A-4AF5-A9CE-744D8762DABB}" type="slidenum">
              <a:rPr lang="en-US" smtClean="0"/>
              <a:t>18</a:t>
            </a:fld>
            <a:endParaRPr lang="en-US"/>
          </a:p>
        </p:txBody>
      </p:sp>
    </p:spTree>
    <p:extLst>
      <p:ext uri="{BB962C8B-B14F-4D97-AF65-F5344CB8AC3E}">
        <p14:creationId xmlns:p14="http://schemas.microsoft.com/office/powerpoint/2010/main" val="2818471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F977AD-377A-4AF5-A9CE-744D8762DABB}" type="slidenum">
              <a:rPr lang="en-US" smtClean="0"/>
              <a:t>19</a:t>
            </a:fld>
            <a:endParaRPr lang="en-US"/>
          </a:p>
        </p:txBody>
      </p:sp>
    </p:spTree>
    <p:extLst>
      <p:ext uri="{BB962C8B-B14F-4D97-AF65-F5344CB8AC3E}">
        <p14:creationId xmlns:p14="http://schemas.microsoft.com/office/powerpoint/2010/main" val="1656845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977AD-377A-4AF5-A9CE-744D8762DABB}" type="slidenum">
              <a:rPr lang="en-US" smtClean="0"/>
              <a:t>20</a:t>
            </a:fld>
            <a:endParaRPr lang="en-US"/>
          </a:p>
        </p:txBody>
      </p:sp>
    </p:spTree>
    <p:extLst>
      <p:ext uri="{BB962C8B-B14F-4D97-AF65-F5344CB8AC3E}">
        <p14:creationId xmlns:p14="http://schemas.microsoft.com/office/powerpoint/2010/main" val="3089562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935F49-64D6-9949-9551-09F96D6CFDE4}" type="slidenum">
              <a:rPr lang="en-US" smtClean="0"/>
              <a:t>22</a:t>
            </a:fld>
            <a:endParaRPr lang="en-US"/>
          </a:p>
        </p:txBody>
      </p:sp>
    </p:spTree>
    <p:extLst>
      <p:ext uri="{BB962C8B-B14F-4D97-AF65-F5344CB8AC3E}">
        <p14:creationId xmlns:p14="http://schemas.microsoft.com/office/powerpoint/2010/main" val="3841716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F977AD-377A-4AF5-A9CE-744D8762DABB}" type="slidenum">
              <a:rPr lang="en-US" smtClean="0"/>
              <a:t>23</a:t>
            </a:fld>
            <a:endParaRPr lang="en-US"/>
          </a:p>
        </p:txBody>
      </p:sp>
    </p:spTree>
    <p:extLst>
      <p:ext uri="{BB962C8B-B14F-4D97-AF65-F5344CB8AC3E}">
        <p14:creationId xmlns:p14="http://schemas.microsoft.com/office/powerpoint/2010/main" val="1315522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fld id="{8C935F49-64D6-9949-9551-09F96D6CFDE4}" type="slidenum">
              <a:rPr lang="en-US">
                <a:solidFill>
                  <a:prstClr val="black"/>
                </a:solidFill>
                <a:latin typeface="Calibri" panose="020F0502020204030204"/>
              </a:rPr>
              <a:pPr defTabSz="931774"/>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8463377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02122"/>
                </a:solidFill>
                <a:effectLst/>
                <a:latin typeface="Arial" panose="020B0604020202020204" pitchFamily="34" charset="0"/>
              </a:rPr>
              <a:t>FAITH</a:t>
            </a:r>
            <a:r>
              <a:rPr lang="en-US" b="0" i="0" dirty="0">
                <a:solidFill>
                  <a:srgbClr val="202122"/>
                </a:solidFill>
                <a:effectLst/>
                <a:latin typeface="Arial" panose="020B0604020202020204" pitchFamily="34" charset="0"/>
              </a:rPr>
              <a:t>: a firm belief in something for which there is no evidence; faith usually guides attitudes, decisions, and actions. </a:t>
            </a:r>
          </a:p>
          <a:p>
            <a:endParaRPr lang="en-US" b="0" i="0" dirty="0">
              <a:solidFill>
                <a:srgbClr val="202122"/>
              </a:solidFill>
              <a:effectLst/>
              <a:latin typeface="Arial" panose="020B0604020202020204" pitchFamily="34" charset="0"/>
            </a:endParaRPr>
          </a:p>
          <a:p>
            <a:r>
              <a:rPr lang="en-US" dirty="0">
                <a:solidFill>
                  <a:srgbClr val="202122"/>
                </a:solidFill>
                <a:latin typeface="Arial" panose="020B0604020202020204" pitchFamily="34" charset="0"/>
              </a:rPr>
              <a:t>Faith may be at the beginning of everything. It may be what drives all that is spiritual and scientific (the pursuit of evidence – the belief that there’s something to be found or proved)</a:t>
            </a:r>
          </a:p>
          <a:p>
            <a:endParaRPr lang="en-US" dirty="0">
              <a:solidFill>
                <a:srgbClr val="202122"/>
              </a:solidFill>
              <a:latin typeface="Arial" panose="020B0604020202020204" pitchFamily="34" charset="0"/>
            </a:endParaRPr>
          </a:p>
          <a:p>
            <a:endParaRPr lang="en-US" dirty="0">
              <a:solidFill>
                <a:srgbClr val="202122"/>
              </a:solidFill>
              <a:latin typeface="Arial" panose="020B0604020202020204" pitchFamily="34" charset="0"/>
            </a:endParaRPr>
          </a:p>
          <a:p>
            <a:r>
              <a:rPr lang="en-US" dirty="0">
                <a:solidFill>
                  <a:srgbClr val="202122"/>
                </a:solidFill>
                <a:latin typeface="Arial" panose="020B0604020202020204" pitchFamily="34" charset="0"/>
              </a:rPr>
              <a:t>Usually in Western culture, Faith is directly connected to an organized religious tradition.</a:t>
            </a:r>
          </a:p>
          <a:p>
            <a:endParaRPr lang="en-US" dirty="0">
              <a:solidFill>
                <a:srgbClr val="202122"/>
              </a:solidFill>
              <a:latin typeface="Arial" panose="020B0604020202020204" pitchFamily="34" charset="0"/>
            </a:endParaRPr>
          </a:p>
          <a:p>
            <a:r>
              <a:rPr lang="en-US" dirty="0">
                <a:solidFill>
                  <a:srgbClr val="202122"/>
                </a:solidFill>
                <a:latin typeface="Arial" panose="020B0604020202020204" pitchFamily="34" charset="0"/>
              </a:rPr>
              <a:t>Faith-based: anchored in the tenets of a particular religious tradition and its beliefs, doctrines and practices.</a:t>
            </a:r>
            <a:endParaRPr lang="en-US" dirty="0"/>
          </a:p>
          <a:p>
            <a:endParaRPr lang="en-US" dirty="0">
              <a:solidFill>
                <a:srgbClr val="202122"/>
              </a:solidFill>
              <a:latin typeface="Arial" panose="020B0604020202020204" pitchFamily="34" charset="0"/>
            </a:endParaRPr>
          </a:p>
          <a:p>
            <a:endParaRPr lang="en-US" b="0" i="0" dirty="0">
              <a:solidFill>
                <a:srgbClr val="202122"/>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defTabSz="465887">
              <a:defRPr/>
            </a:pPr>
            <a:fld id="{7AF977AD-377A-4AF5-A9CE-744D8762DABB}" type="slidenum">
              <a:rPr lang="en-US">
                <a:solidFill>
                  <a:prstClr val="black"/>
                </a:solidFill>
                <a:latin typeface="Calibri" panose="020F0502020204030204"/>
              </a:rPr>
              <a:pPr defTabSz="465887">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41371638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3</a:t>
            </a:fld>
            <a:endParaRPr lang="en-US"/>
          </a:p>
        </p:txBody>
      </p:sp>
    </p:spTree>
    <p:extLst>
      <p:ext uri="{BB962C8B-B14F-4D97-AF65-F5344CB8AC3E}">
        <p14:creationId xmlns:p14="http://schemas.microsoft.com/office/powerpoint/2010/main" val="30995106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7AF977AD-377A-4AF5-A9CE-744D8762DABB}" type="slidenum">
              <a:rPr lang="en-US">
                <a:solidFill>
                  <a:prstClr val="black"/>
                </a:solidFill>
                <a:latin typeface="Calibri" panose="020F0502020204030204"/>
              </a:rPr>
              <a:pPr defTabSz="465887">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3199457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7AF977AD-377A-4AF5-A9CE-744D8762DABB}" type="slidenum">
              <a:rPr lang="en-US">
                <a:solidFill>
                  <a:prstClr val="black"/>
                </a:solidFill>
                <a:latin typeface="Calibri" panose="020F0502020204030204"/>
              </a:rPr>
              <a:pPr defTabSz="465887">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572391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30</a:t>
            </a:fld>
            <a:endParaRPr lang="en-US"/>
          </a:p>
        </p:txBody>
      </p:sp>
    </p:spTree>
    <p:extLst>
      <p:ext uri="{BB962C8B-B14F-4D97-AF65-F5344CB8AC3E}">
        <p14:creationId xmlns:p14="http://schemas.microsoft.com/office/powerpoint/2010/main" val="2433347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defTabSz="465887">
              <a:defRPr/>
            </a:pPr>
            <a:fld id="{7AF977AD-377A-4AF5-A9CE-744D8762DABB}" type="slidenum">
              <a:rPr lang="en-US">
                <a:solidFill>
                  <a:prstClr val="black"/>
                </a:solidFill>
                <a:latin typeface="Calibri" panose="020F0502020204030204"/>
              </a:rPr>
              <a:pPr defTabSz="465887">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3115040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dirty="0">
                <a:latin typeface="Verdana" panose="020B0604030504040204" pitchFamily="34" charset="0"/>
              </a:rPr>
              <a:t>The magnitude of mental illness in this country is staggering. According to</a:t>
            </a:r>
          </a:p>
          <a:p>
            <a:pPr algn="l"/>
            <a:r>
              <a:rPr lang="en-US" sz="1800" dirty="0">
                <a:latin typeface="Verdana" panose="020B0604030504040204" pitchFamily="34" charset="0"/>
              </a:rPr>
              <a:t>the Surgeon General, one in every five Americans experiences a mental</a:t>
            </a:r>
          </a:p>
          <a:p>
            <a:pPr algn="l"/>
            <a:r>
              <a:rPr lang="en-US" sz="1800" dirty="0">
                <a:latin typeface="Verdana" panose="020B0604030504040204" pitchFamily="34" charset="0"/>
              </a:rPr>
              <a:t>disorder in any given year and half of all Americans have such disorders at</a:t>
            </a:r>
          </a:p>
          <a:p>
            <a:pPr algn="l"/>
            <a:r>
              <a:rPr lang="en-US" sz="1800" dirty="0">
                <a:latin typeface="Verdana" panose="020B0604030504040204" pitchFamily="34" charset="0"/>
              </a:rPr>
              <a:t>some time in their lives. These illnesses of the brain affect all of us,</a:t>
            </a:r>
          </a:p>
          <a:p>
            <a:pPr algn="l"/>
            <a:r>
              <a:rPr lang="en-US" sz="1800" dirty="0">
                <a:latin typeface="Verdana" panose="020B0604030504040204" pitchFamily="34" charset="0"/>
              </a:rPr>
              <a:t>regardless of age, gender, economic status or ethnicity. Nearly every person</a:t>
            </a:r>
          </a:p>
          <a:p>
            <a:pPr algn="l"/>
            <a:r>
              <a:rPr lang="en-US" sz="1800" dirty="0">
                <a:latin typeface="Verdana" panose="020B0604030504040204" pitchFamily="34" charset="0"/>
              </a:rPr>
              <a:t>sitting in our congregations has been touched in some way by mental</a:t>
            </a:r>
          </a:p>
          <a:p>
            <a:pPr algn="l"/>
            <a:r>
              <a:rPr lang="en-US" sz="1800" dirty="0">
                <a:latin typeface="Verdana" panose="020B0604030504040204" pitchFamily="34" charset="0"/>
              </a:rPr>
              <a:t>illness. And yet individuals and families continue to suffer in silence or stop</a:t>
            </a:r>
          </a:p>
          <a:p>
            <a:pPr algn="l"/>
            <a:r>
              <a:rPr lang="en-US" sz="1800" dirty="0">
                <a:latin typeface="Verdana" panose="020B0604030504040204" pitchFamily="34" charset="0"/>
              </a:rPr>
              <a:t>coming to worship because they are not receiving the support they so</a:t>
            </a:r>
          </a:p>
          <a:p>
            <a:pPr algn="l"/>
            <a:r>
              <a:rPr lang="en-US" sz="1800" dirty="0">
                <a:latin typeface="Verdana" panose="020B0604030504040204" pitchFamily="34" charset="0"/>
              </a:rPr>
              <a:t>desperately need. They become detached from their faith community and</a:t>
            </a:r>
          </a:p>
          <a:p>
            <a:pPr algn="l"/>
            <a:r>
              <a:rPr lang="en-US" sz="1800" dirty="0">
                <a:latin typeface="Verdana" panose="020B0604030504040204" pitchFamily="34" charset="0"/>
              </a:rPr>
              <a:t>their spirituality, which can be an important source of healing, wholeness and</a:t>
            </a:r>
          </a:p>
          <a:p>
            <a:pPr algn="l"/>
            <a:r>
              <a:rPr lang="en-US" sz="1800" dirty="0">
                <a:latin typeface="Verdana" panose="020B0604030504040204" pitchFamily="34" charset="0"/>
              </a:rPr>
              <a:t>hope in times of personal darkness.</a:t>
            </a:r>
          </a:p>
          <a:p>
            <a:pPr algn="l"/>
            <a:r>
              <a:rPr lang="en-US" sz="1800" dirty="0">
                <a:latin typeface="Verdana" panose="020B0604030504040204" pitchFamily="34" charset="0"/>
              </a:rPr>
              <a:t>Persons with a mental illness or concerned family members are more likely to</a:t>
            </a:r>
          </a:p>
          <a:p>
            <a:pPr algn="l"/>
            <a:r>
              <a:rPr lang="en-US" sz="1800" dirty="0">
                <a:latin typeface="Verdana" panose="020B0604030504040204" pitchFamily="34" charset="0"/>
              </a:rPr>
              <a:t>seek help from their faith leader than from mental health professionals. Yet</a:t>
            </a:r>
          </a:p>
          <a:p>
            <a:pPr algn="l"/>
            <a:r>
              <a:rPr lang="en-US" sz="1800" dirty="0">
                <a:latin typeface="Verdana" panose="020B0604030504040204" pitchFamily="34" charset="0"/>
              </a:rPr>
              <a:t>studies have shown that clergy are least effective in providing appropriate</a:t>
            </a:r>
          </a:p>
          <a:p>
            <a:pPr algn="l"/>
            <a:r>
              <a:rPr lang="en-US" sz="1800" dirty="0">
                <a:latin typeface="Verdana" panose="020B0604030504040204" pitchFamily="34" charset="0"/>
              </a:rPr>
              <a:t>support, care and referral information. Too often the seminary training for</a:t>
            </a:r>
          </a:p>
          <a:p>
            <a:pPr algn="l"/>
            <a:r>
              <a:rPr lang="en-US" sz="1800" dirty="0">
                <a:latin typeface="Verdana" panose="020B0604030504040204" pitchFamily="34" charset="0"/>
              </a:rPr>
              <a:t>clergy is inadequate. Clergy have their own fears. Many faith leaders are</a:t>
            </a:r>
          </a:p>
          <a:p>
            <a:pPr algn="l"/>
            <a:r>
              <a:rPr lang="en-US" sz="1800" dirty="0">
                <a:latin typeface="Verdana" panose="020B0604030504040204" pitchFamily="34" charset="0"/>
              </a:rPr>
              <a:t>hiding their own mental illness or that of a family member. Serious mental</a:t>
            </a:r>
          </a:p>
          <a:p>
            <a:pPr algn="l"/>
            <a:r>
              <a:rPr lang="en-US" sz="1800" dirty="0">
                <a:latin typeface="Verdana" panose="020B0604030504040204" pitchFamily="34" charset="0"/>
              </a:rPr>
              <a:t>illness has been called the modern day leprosy.</a:t>
            </a:r>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40</a:t>
            </a:fld>
            <a:endParaRPr lang="en-US"/>
          </a:p>
        </p:txBody>
      </p:sp>
    </p:spTree>
    <p:extLst>
      <p:ext uri="{BB962C8B-B14F-4D97-AF65-F5344CB8AC3E}">
        <p14:creationId xmlns:p14="http://schemas.microsoft.com/office/powerpoint/2010/main" val="3935610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43</a:t>
            </a:fld>
            <a:endParaRPr lang="en-US"/>
          </a:p>
        </p:txBody>
      </p:sp>
    </p:spTree>
    <p:extLst>
      <p:ext uri="{BB962C8B-B14F-4D97-AF65-F5344CB8AC3E}">
        <p14:creationId xmlns:p14="http://schemas.microsoft.com/office/powerpoint/2010/main" val="2174228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44</a:t>
            </a:fld>
            <a:endParaRPr lang="en-US"/>
          </a:p>
        </p:txBody>
      </p:sp>
    </p:spTree>
    <p:extLst>
      <p:ext uri="{BB962C8B-B14F-4D97-AF65-F5344CB8AC3E}">
        <p14:creationId xmlns:p14="http://schemas.microsoft.com/office/powerpoint/2010/main" val="32063241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45</a:t>
            </a:fld>
            <a:endParaRPr lang="en-US"/>
          </a:p>
        </p:txBody>
      </p:sp>
    </p:spTree>
    <p:extLst>
      <p:ext uri="{BB962C8B-B14F-4D97-AF65-F5344CB8AC3E}">
        <p14:creationId xmlns:p14="http://schemas.microsoft.com/office/powerpoint/2010/main" val="4045110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ANIMATION TO ENTER EACH LOGO, EACH REPLACING THE PREVIOUS.</a:t>
            </a:r>
          </a:p>
          <a:p>
            <a:r>
              <a:rPr lang="en-US" dirty="0"/>
              <a:t>REMOVE LINES</a:t>
            </a:r>
          </a:p>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4</a:t>
            </a:fld>
            <a:endParaRPr lang="en-US"/>
          </a:p>
        </p:txBody>
      </p:sp>
    </p:spTree>
    <p:extLst>
      <p:ext uri="{BB962C8B-B14F-4D97-AF65-F5344CB8AC3E}">
        <p14:creationId xmlns:p14="http://schemas.microsoft.com/office/powerpoint/2010/main" val="321929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14 counselors (6 former trainees; 1 intern, 3 </a:t>
            </a:r>
            <a:r>
              <a:rPr lang="en-US" dirty="0" err="1"/>
              <a:t>Resid</a:t>
            </a:r>
            <a:r>
              <a:rPr lang="en-US" dirty="0"/>
              <a:t>)</a:t>
            </a:r>
          </a:p>
        </p:txBody>
      </p:sp>
      <p:sp>
        <p:nvSpPr>
          <p:cNvPr id="4" name="Slide Number Placeholder 3"/>
          <p:cNvSpPr>
            <a:spLocks noGrp="1"/>
          </p:cNvSpPr>
          <p:nvPr>
            <p:ph type="sldNum" sz="quarter" idx="5"/>
          </p:nvPr>
        </p:nvSpPr>
        <p:spPr/>
        <p:txBody>
          <a:bodyPr/>
          <a:lstStyle/>
          <a:p>
            <a:fld id="{7AF977AD-377A-4AF5-A9CE-744D8762DABB}" type="slidenum">
              <a:rPr lang="en-US" smtClean="0"/>
              <a:t>5</a:t>
            </a:fld>
            <a:endParaRPr lang="en-US"/>
          </a:p>
        </p:txBody>
      </p:sp>
    </p:spTree>
    <p:extLst>
      <p:ext uri="{BB962C8B-B14F-4D97-AF65-F5344CB8AC3E}">
        <p14:creationId xmlns:p14="http://schemas.microsoft.com/office/powerpoint/2010/main" val="137014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Calibri" panose="020F0502020204030204" pitchFamily="34" charset="0"/>
                <a:ea typeface="DengXian" panose="02010600030101010101" pitchFamily="2" charset="-122"/>
                <a:cs typeface="Arial" panose="020B0604020202020204" pitchFamily="34" charset="0"/>
              </a:rPr>
              <a:t>It’s one thing to dream big — to have a vision that requires bold action and collaboration. It’s quite another to have that vision realized and integrated into our daily work. Today, our facilities now reflect what we, together, were able to manifest. Our new location provides hope. Comfort. Increased capacity. What we sought together is now here. We celebrate with gratitude for all who dreamed and contributed to make this happen.   </a:t>
            </a:r>
          </a:p>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6</a:t>
            </a:fld>
            <a:endParaRPr lang="en-US"/>
          </a:p>
        </p:txBody>
      </p:sp>
    </p:spTree>
    <p:extLst>
      <p:ext uri="{BB962C8B-B14F-4D97-AF65-F5344CB8AC3E}">
        <p14:creationId xmlns:p14="http://schemas.microsoft.com/office/powerpoint/2010/main" val="165816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8</a:t>
            </a:fld>
            <a:endParaRPr lang="en-US"/>
          </a:p>
        </p:txBody>
      </p:sp>
    </p:spTree>
    <p:extLst>
      <p:ext uri="{BB962C8B-B14F-4D97-AF65-F5344CB8AC3E}">
        <p14:creationId xmlns:p14="http://schemas.microsoft.com/office/powerpoint/2010/main" val="3301030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853329-5FDD-4503-902E-EE9E267BD0CF}" type="slidenum">
              <a:rPr lang="en-US" smtClean="0"/>
              <a:t>12</a:t>
            </a:fld>
            <a:endParaRPr lang="en-US"/>
          </a:p>
        </p:txBody>
      </p:sp>
    </p:spTree>
    <p:extLst>
      <p:ext uri="{BB962C8B-B14F-4D97-AF65-F5344CB8AC3E}">
        <p14:creationId xmlns:p14="http://schemas.microsoft.com/office/powerpoint/2010/main" val="4097749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DengXian" panose="02010600030101010101" pitchFamily="2" charset="-122"/>
                <a:cs typeface="Arial" panose="020B0604020202020204" pitchFamily="34" charset="0"/>
              </a:rPr>
              <a:t>Just over a year ago, we moved into our new facility at 1205 Province Terrace, Menasha, allowing us to expand our services and help more individuals and families. We could not have made the move without our generous donors — you believed in our plans and understood our community desperately needs quality, cost effective counseling services that wholistically support our clients. </a:t>
            </a:r>
            <a:r>
              <a:rPr lang="en-US" sz="1800" b="1" dirty="0">
                <a:effectLst/>
                <a:latin typeface="Calibri" panose="020F0502020204030204" pitchFamily="34" charset="0"/>
                <a:ea typeface="DengXian" panose="02010600030101010101" pitchFamily="2" charset="-122"/>
                <a:cs typeface="Arial" panose="020B0604020202020204" pitchFamily="34" charset="0"/>
              </a:rPr>
              <a:t>We are so grateful to you.</a:t>
            </a:r>
            <a:endParaRPr lang="en-US" dirty="0"/>
          </a:p>
        </p:txBody>
      </p:sp>
      <p:sp>
        <p:nvSpPr>
          <p:cNvPr id="4" name="Slide Number Placeholder 3"/>
          <p:cNvSpPr>
            <a:spLocks noGrp="1"/>
          </p:cNvSpPr>
          <p:nvPr>
            <p:ph type="sldNum" sz="quarter" idx="5"/>
          </p:nvPr>
        </p:nvSpPr>
        <p:spPr/>
        <p:txBody>
          <a:bodyPr/>
          <a:lstStyle/>
          <a:p>
            <a:fld id="{7AF977AD-377A-4AF5-A9CE-744D8762DABB}" type="slidenum">
              <a:rPr lang="en-US" smtClean="0"/>
              <a:t>13</a:t>
            </a:fld>
            <a:endParaRPr lang="en-US"/>
          </a:p>
        </p:txBody>
      </p:sp>
    </p:spTree>
    <p:extLst>
      <p:ext uri="{BB962C8B-B14F-4D97-AF65-F5344CB8AC3E}">
        <p14:creationId xmlns:p14="http://schemas.microsoft.com/office/powerpoint/2010/main" val="629349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14</a:t>
            </a:fld>
            <a:endParaRPr lang="en-US"/>
          </a:p>
        </p:txBody>
      </p:sp>
    </p:spTree>
    <p:extLst>
      <p:ext uri="{BB962C8B-B14F-4D97-AF65-F5344CB8AC3E}">
        <p14:creationId xmlns:p14="http://schemas.microsoft.com/office/powerpoint/2010/main" val="1392789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85726-7130-0479-A0D1-DCBE88EC8B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7F6F3B-B22F-019E-9CF6-09AF126CE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208EEC-41E0-7AA3-3348-125D8B3CFC97}"/>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5" name="Footer Placeholder 4">
            <a:extLst>
              <a:ext uri="{FF2B5EF4-FFF2-40B4-BE49-F238E27FC236}">
                <a16:creationId xmlns:a16="http://schemas.microsoft.com/office/drawing/2014/main" id="{00007106-2DFE-2E92-1949-FAD1106641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4344D-667D-5334-4941-FD98FAAE88EF}"/>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23465333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F7EDD-3280-1E78-05F1-88373AB7A0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59F179-A90D-B662-C90C-60F69201D1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28BAE6-88B6-FFEF-DD15-C78B5FC2BE6C}"/>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5" name="Footer Placeholder 4">
            <a:extLst>
              <a:ext uri="{FF2B5EF4-FFF2-40B4-BE49-F238E27FC236}">
                <a16:creationId xmlns:a16="http://schemas.microsoft.com/office/drawing/2014/main" id="{A8C92888-157A-1DB4-D053-D57D6C35A6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7749FC-1C68-AA9C-F4CF-66333060FD33}"/>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2100203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59B729-5A33-60E0-8398-C35B2D813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D2BED2-07D1-8828-4721-A04D74F7CE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DACEC8-46B2-F60F-C103-5DE8DB2F8CF8}"/>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5" name="Footer Placeholder 4">
            <a:extLst>
              <a:ext uri="{FF2B5EF4-FFF2-40B4-BE49-F238E27FC236}">
                <a16:creationId xmlns:a16="http://schemas.microsoft.com/office/drawing/2014/main" id="{C1DCC155-8EB7-B9FC-999E-1A74D46BB1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D8BF3-DF57-396E-9CA4-C72BCF124BCA}"/>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2754770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Picture 10" descr="A picture containing logo&#10;&#10;Description automatically generated">
            <a:extLst>
              <a:ext uri="{FF2B5EF4-FFF2-40B4-BE49-F238E27FC236}">
                <a16:creationId xmlns:a16="http://schemas.microsoft.com/office/drawing/2014/main" id="{4AE1708C-F6B3-A223-1EDA-FB6AC135C67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171B984-0E4F-103E-ED79-B8AADDAF8806}"/>
              </a:ext>
            </a:extLst>
          </p:cNvPr>
          <p:cNvSpPr>
            <a:spLocks noGrp="1"/>
          </p:cNvSpPr>
          <p:nvPr>
            <p:ph type="ctrTitle"/>
          </p:nvPr>
        </p:nvSpPr>
        <p:spPr>
          <a:xfrm>
            <a:off x="1524000" y="3429000"/>
            <a:ext cx="9144000" cy="1036586"/>
          </a:xfrm>
        </p:spPr>
        <p:txBody>
          <a:bodyPr anchor="b"/>
          <a:lstStyle>
            <a:lvl1pPr algn="ctr">
              <a:defRPr sz="60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EF699412-733E-9B1B-854A-F254BFC0D9EB}"/>
              </a:ext>
            </a:extLst>
          </p:cNvPr>
          <p:cNvSpPr>
            <a:spLocks noGrp="1"/>
          </p:cNvSpPr>
          <p:nvPr>
            <p:ph type="subTitle" idx="1"/>
          </p:nvPr>
        </p:nvSpPr>
        <p:spPr>
          <a:xfrm>
            <a:off x="1524000" y="4892674"/>
            <a:ext cx="9144000" cy="365126"/>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5E78031-4351-009F-0D33-84F472238BB6}"/>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71F74D31-A8D8-C369-406E-FC1321AECF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E739FD-F51F-08A3-D8F7-314FA84C301D}"/>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3859577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0D9834-C06F-901D-0F6E-8CA0EBB9E5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081908-E529-A301-DA2C-C4239F5C6061}"/>
              </a:ext>
            </a:extLst>
          </p:cNvPr>
          <p:cNvSpPr>
            <a:spLocks noGrp="1"/>
          </p:cNvSpPr>
          <p:nvPr>
            <p:ph type="title"/>
          </p:nvPr>
        </p:nvSpPr>
        <p:spPr/>
        <p:txBody>
          <a:bodyPr/>
          <a:lstStyle>
            <a:lvl1pPr>
              <a:defRPr b="1">
                <a:solidFill>
                  <a:srgbClr val="004E7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288FCDD-AEE4-6E04-750D-718FB9D291B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E53E28-CEEA-F45C-A37B-1E721FEFE85E}"/>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50ACA236-61DF-D6F0-A276-8928D4881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474DD-69F3-F9C3-779D-2355C050FDDF}"/>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3808221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B0D9834-C06F-901D-0F6E-8CA0EBB9E5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365125"/>
            <a:ext cx="12192000" cy="6858000"/>
          </a:xfrm>
          <a:prstGeom prst="rect">
            <a:avLst/>
          </a:prstGeom>
        </p:spPr>
      </p:pic>
      <p:sp>
        <p:nvSpPr>
          <p:cNvPr id="2" name="Title 1">
            <a:extLst>
              <a:ext uri="{FF2B5EF4-FFF2-40B4-BE49-F238E27FC236}">
                <a16:creationId xmlns:a16="http://schemas.microsoft.com/office/drawing/2014/main" id="{A1081908-E529-A301-DA2C-C4239F5C6061}"/>
              </a:ext>
            </a:extLst>
          </p:cNvPr>
          <p:cNvSpPr>
            <a:spLocks noGrp="1"/>
          </p:cNvSpPr>
          <p:nvPr>
            <p:ph type="title"/>
          </p:nvPr>
        </p:nvSpPr>
        <p:spPr/>
        <p:txBody>
          <a:bodyPr/>
          <a:lstStyle>
            <a:lvl1pPr>
              <a:defRPr b="1">
                <a:solidFill>
                  <a:srgbClr val="004E7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288FCDD-AEE4-6E04-750D-718FB9D291B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2E53E28-CEEA-F45C-A37B-1E721FEFE85E}"/>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50ACA236-61DF-D6F0-A276-8928D4881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474DD-69F3-F9C3-779D-2355C050FDDF}"/>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2297683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0" name="Picture 9" descr="Background pattern&#10;&#10;Description automatically generated with medium confidence">
            <a:extLst>
              <a:ext uri="{FF2B5EF4-FFF2-40B4-BE49-F238E27FC236}">
                <a16:creationId xmlns:a16="http://schemas.microsoft.com/office/drawing/2014/main" id="{6E7642B0-DB6B-3B77-A77F-79A920F2B3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1081908-E529-A301-DA2C-C4239F5C6061}"/>
              </a:ext>
            </a:extLst>
          </p:cNvPr>
          <p:cNvSpPr>
            <a:spLocks noGrp="1"/>
          </p:cNvSpPr>
          <p:nvPr>
            <p:ph type="title"/>
          </p:nvPr>
        </p:nvSpPr>
        <p:spPr/>
        <p:txBody>
          <a:bodyPr/>
          <a:lstStyle>
            <a:lvl1pPr>
              <a:defRPr b="1">
                <a:solidFill>
                  <a:srgbClr val="004E7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288FCDD-AEE4-6E04-750D-718FB9D2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53E28-CEEA-F45C-A37B-1E721FEFE85E}"/>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50ACA236-61DF-D6F0-A276-8928D4881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474DD-69F3-F9C3-779D-2355C050FDDF}"/>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3539693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1908-E529-A301-DA2C-C4239F5C6061}"/>
              </a:ext>
            </a:extLst>
          </p:cNvPr>
          <p:cNvSpPr>
            <a:spLocks noGrp="1"/>
          </p:cNvSpPr>
          <p:nvPr>
            <p:ph type="title"/>
          </p:nvPr>
        </p:nvSpPr>
        <p:spPr/>
        <p:txBody>
          <a:bodyPr/>
          <a:lstStyle>
            <a:lvl1pPr>
              <a:defRPr b="1">
                <a:solidFill>
                  <a:srgbClr val="004E7E"/>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4288FCDD-AEE4-6E04-750D-718FB9D2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53E28-CEEA-F45C-A37B-1E721FEFE85E}"/>
              </a:ext>
            </a:extLst>
          </p:cNvPr>
          <p:cNvSpPr>
            <a:spLocks noGrp="1"/>
          </p:cNvSpPr>
          <p:nvPr>
            <p:ph type="dt" sz="half" idx="10"/>
          </p:nvPr>
        </p:nvSpPr>
        <p:spPr/>
        <p:txBody>
          <a:bodyPr/>
          <a:lstStyle/>
          <a:p>
            <a:fld id="{1EF3019D-DE25-4916-9282-A2B8955D3AB9}" type="datetimeFigureOut">
              <a:rPr lang="en-US" smtClean="0"/>
              <a:t>6/11/2023</a:t>
            </a:fld>
            <a:endParaRPr lang="en-US" dirty="0"/>
          </a:p>
        </p:txBody>
      </p:sp>
      <p:sp>
        <p:nvSpPr>
          <p:cNvPr id="5" name="Footer Placeholder 4">
            <a:extLst>
              <a:ext uri="{FF2B5EF4-FFF2-40B4-BE49-F238E27FC236}">
                <a16:creationId xmlns:a16="http://schemas.microsoft.com/office/drawing/2014/main" id="{50ACA236-61DF-D6F0-A276-8928D4881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474DD-69F3-F9C3-779D-2355C050FDDF}"/>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404930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1908-E529-A301-DA2C-C4239F5C6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8FCDD-AEE4-6E04-750D-718FB9D2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53E28-CEEA-F45C-A37B-1E721FEFE85E}"/>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50ACA236-61DF-D6F0-A276-8928D4881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474DD-69F3-F9C3-779D-2355C050FDDF}"/>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903420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81908-E529-A301-DA2C-C4239F5C60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8FCDD-AEE4-6E04-750D-718FB9D291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E53E28-CEEA-F45C-A37B-1E721FEFE85E}"/>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50ACA236-61DF-D6F0-A276-8928D48811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474DD-69F3-F9C3-779D-2355C050FDDF}"/>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21186747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7D6D-C427-7978-EF8C-4D0EB8439B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D73EBB-8430-85FB-5C56-EB14E94E9F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0F649B-F83E-0FB4-DD78-66808E0C3816}"/>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B39F60D3-CF5D-CE09-76E1-E550A62D3F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2CDAD8-6785-F1BD-FE95-71CF62554680}"/>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3476106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BF3B9-EBE1-F6A0-6BFB-9E971B5727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6A71E6-3CFC-BCF1-94A5-715EEDA9C5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9F6F9-A23F-6311-D4DA-9A503BDEB704}"/>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5" name="Footer Placeholder 4">
            <a:extLst>
              <a:ext uri="{FF2B5EF4-FFF2-40B4-BE49-F238E27FC236}">
                <a16:creationId xmlns:a16="http://schemas.microsoft.com/office/drawing/2014/main" id="{012D05D0-E326-03DF-087E-09632A7EC0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76BA28-2677-4586-F073-BE4EBB2565BA}"/>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18336182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0626-CB14-A767-98B8-81CFA05A65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DFD542-89C4-D5AB-AD55-5D7CFD088CA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CBDCBB-82AC-1E9D-6407-FDD801A8E1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7FB16D-E00D-9468-70F5-2F1EFFD662FE}"/>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6" name="Footer Placeholder 5">
            <a:extLst>
              <a:ext uri="{FF2B5EF4-FFF2-40B4-BE49-F238E27FC236}">
                <a16:creationId xmlns:a16="http://schemas.microsoft.com/office/drawing/2014/main" id="{7DDEBE8A-7BB4-288E-DC8D-D0A37319D2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988EE-62C8-6153-B0A2-A74ED722AECE}"/>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308426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70D0-FB06-FD2D-F52B-D0189CCF39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F4E5A6-3286-EF82-4B14-24A38ECC25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8B51C5-0CF9-8EA3-8A64-5A8524C275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093B2D3-DA28-2D69-9D0B-DCBFAA9608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AEE0C91-BDC4-72B5-32DF-786C397049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81B76D-8901-2A2E-C67B-3DC3C6F39EC1}"/>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8" name="Footer Placeholder 7">
            <a:extLst>
              <a:ext uri="{FF2B5EF4-FFF2-40B4-BE49-F238E27FC236}">
                <a16:creationId xmlns:a16="http://schemas.microsoft.com/office/drawing/2014/main" id="{D6020674-5DC6-D165-F0E9-B24ABB4A36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65E5EE-2ACF-8728-E9E8-E27EAFC0079F}"/>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3201218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C1346-499D-8E09-F2F0-B0FB648A3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6C83AB-B236-4A00-6721-51D52CA1388F}"/>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4" name="Footer Placeholder 3">
            <a:extLst>
              <a:ext uri="{FF2B5EF4-FFF2-40B4-BE49-F238E27FC236}">
                <a16:creationId xmlns:a16="http://schemas.microsoft.com/office/drawing/2014/main" id="{1F73F319-2B96-E21D-58E1-528901838B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C2C9CF-389A-E43B-B37A-8D283A87DB6C}"/>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215633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611987-77E8-B65B-0592-C5C656C8538A}"/>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3" name="Footer Placeholder 2">
            <a:extLst>
              <a:ext uri="{FF2B5EF4-FFF2-40B4-BE49-F238E27FC236}">
                <a16:creationId xmlns:a16="http://schemas.microsoft.com/office/drawing/2014/main" id="{A37A7B1F-51D7-27FA-C955-71BE58A510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551A8C-5ED9-2DBE-86E8-44E59646E1E4}"/>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27278605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DAB25-96A0-FF2B-2798-D96E109726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6BF2CC-FA71-A39E-8BE2-1F5F145B4E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2CBCE7-3111-1D67-8995-2AA97F11F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3A2F18-A665-632B-1AA6-066187736E7E}"/>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6" name="Footer Placeholder 5">
            <a:extLst>
              <a:ext uri="{FF2B5EF4-FFF2-40B4-BE49-F238E27FC236}">
                <a16:creationId xmlns:a16="http://schemas.microsoft.com/office/drawing/2014/main" id="{50D15B99-DCC9-3198-161A-A04253CA65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364E19-EE49-DDA4-0A94-4B78B2336EBE}"/>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22706355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18A0C-A2E7-41B2-FFD4-54E30EE7E1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306219-3B57-EB7A-0199-50CB8D0603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4B5C7-B1D8-C19D-4C16-346D40A59C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68DA6A-C48F-02EB-249A-2A55F0626B6A}"/>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6" name="Footer Placeholder 5">
            <a:extLst>
              <a:ext uri="{FF2B5EF4-FFF2-40B4-BE49-F238E27FC236}">
                <a16:creationId xmlns:a16="http://schemas.microsoft.com/office/drawing/2014/main" id="{15790BCF-8275-E836-F1EB-3A7BFF2C94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95C3A0-8213-BD19-C99F-D8C9E1C3F8B7}"/>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23998708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3C7F2-47C4-02CF-F173-FB5ACF6F2A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80A51F-33AB-9206-3659-4AE4ACF8A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078DEB-D499-C5A5-9022-5E7ABDFF08D2}"/>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878D35B3-800B-5914-7C09-77E72352D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E250F-B040-0C73-3DCB-D7050742A17F}"/>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1244130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274D87-2B56-DBB6-3758-01827F760B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57BC12-33DA-2BCF-916B-38B9E1667A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AF894-DB6F-B8E6-E0FD-3CE1B2577DFF}"/>
              </a:ext>
            </a:extLst>
          </p:cNvPr>
          <p:cNvSpPr>
            <a:spLocks noGrp="1"/>
          </p:cNvSpPr>
          <p:nvPr>
            <p:ph type="dt" sz="half" idx="10"/>
          </p:nvPr>
        </p:nvSpPr>
        <p:spPr/>
        <p:txBody>
          <a:body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7EFEBFA9-2FA9-DB9E-62E6-F68A83EA2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5A43F-4850-CB44-BA92-012CEA3A536F}"/>
              </a:ext>
            </a:extLst>
          </p:cNvPr>
          <p:cNvSpPr>
            <a:spLocks noGrp="1"/>
          </p:cNvSpPr>
          <p:nvPr>
            <p:ph type="sldNum" sz="quarter" idx="12"/>
          </p:nvPr>
        </p:nvSpPr>
        <p:spPr/>
        <p:txBody>
          <a:bodyPr/>
          <a:lstStyle/>
          <a:p>
            <a:fld id="{07E4ACF8-DF03-4EF0-BFF0-E6814DCA3B72}" type="slidenum">
              <a:rPr lang="en-US" smtClean="0"/>
              <a:t>‹#›</a:t>
            </a:fld>
            <a:endParaRPr lang="en-US"/>
          </a:p>
        </p:txBody>
      </p:sp>
    </p:spTree>
    <p:extLst>
      <p:ext uri="{BB962C8B-B14F-4D97-AF65-F5344CB8AC3E}">
        <p14:creationId xmlns:p14="http://schemas.microsoft.com/office/powerpoint/2010/main" val="218504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0878A-0B79-25D1-21C4-ED63DD8460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DD5705-C924-5A71-B7B4-5166906084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DD80B-E95B-7BD1-A206-B0F071ECFD9A}"/>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5" name="Footer Placeholder 4">
            <a:extLst>
              <a:ext uri="{FF2B5EF4-FFF2-40B4-BE49-F238E27FC236}">
                <a16:creationId xmlns:a16="http://schemas.microsoft.com/office/drawing/2014/main" id="{9AEE5E6A-B718-A802-8E37-19B67DCCA5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80A126-0FC1-E5C8-5597-AE59A78071BC}"/>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4130436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B2D16-CB74-D7CC-1BBD-695C1BA6DF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FE485B-3AAE-3770-C121-10B7BE351E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001328-7D39-E1A4-A41F-8A23F0BD7D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44B3AA-86A5-B6BE-67F6-9329B8F5A69E}"/>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6" name="Footer Placeholder 5">
            <a:extLst>
              <a:ext uri="{FF2B5EF4-FFF2-40B4-BE49-F238E27FC236}">
                <a16:creationId xmlns:a16="http://schemas.microsoft.com/office/drawing/2014/main" id="{63761246-A112-41A4-9DC9-D223F814E0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46362-4F60-06B2-74DD-AF7D44A12018}"/>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3595346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4A210-C7B4-A052-6877-C642A3E189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BAAC3A-2DBC-B11A-955E-73982FBEA5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6403AF-39DB-3726-B19C-B93063D789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377FE9-5D1D-4576-490F-DE4236AAEC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3907EB-B5B3-E794-AC2B-208EE1194E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138706-D494-7560-5127-126EA7608FE0}"/>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8" name="Footer Placeholder 7">
            <a:extLst>
              <a:ext uri="{FF2B5EF4-FFF2-40B4-BE49-F238E27FC236}">
                <a16:creationId xmlns:a16="http://schemas.microsoft.com/office/drawing/2014/main" id="{AF64014A-754A-4BDC-5653-FB3D4355F0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ED34E1-5CC1-427B-7B35-E2D9CC52FE7C}"/>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622363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1BF24-A852-8FE9-2068-CC1C785817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AFE42-D4C4-D934-D871-8185AC640C09}"/>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4" name="Footer Placeholder 3">
            <a:extLst>
              <a:ext uri="{FF2B5EF4-FFF2-40B4-BE49-F238E27FC236}">
                <a16:creationId xmlns:a16="http://schemas.microsoft.com/office/drawing/2014/main" id="{B2FDCA85-133E-E256-A2C1-1A07174914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A6D9D8-7821-4B5B-5640-98D26109836A}"/>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1435759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C132B2-8552-D3F1-8357-282AD678E8D8}"/>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3" name="Footer Placeholder 2">
            <a:extLst>
              <a:ext uri="{FF2B5EF4-FFF2-40B4-BE49-F238E27FC236}">
                <a16:creationId xmlns:a16="http://schemas.microsoft.com/office/drawing/2014/main" id="{99F4A451-9549-146A-C060-A786E14CDC5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3E8829-3616-884C-CDEA-EBBD47B6EBA0}"/>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567161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7F7F-4C8A-147D-4AAC-7B66EA2C34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880E8C-EA0E-DB32-4EFD-CD08C6395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2E20F8-8B2F-0C57-A5DE-F5B9F4CCC9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F08808-C516-CED9-F6BB-2D7C19C6BBF2}"/>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6" name="Footer Placeholder 5">
            <a:extLst>
              <a:ext uri="{FF2B5EF4-FFF2-40B4-BE49-F238E27FC236}">
                <a16:creationId xmlns:a16="http://schemas.microsoft.com/office/drawing/2014/main" id="{6B08AE6D-C74F-5DF8-255A-8B8D77565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43FCCF-DC13-F867-3C8B-177FA5B5138F}"/>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332631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9487-6B90-9A8E-0A51-EF6AA3B737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14B3E6-1F2F-CF0A-576F-6C1264EAE1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815C95-5299-6BF8-1E56-5E504880D0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BE9687-C8E9-52C0-6DC4-296881708A92}"/>
              </a:ext>
            </a:extLst>
          </p:cNvPr>
          <p:cNvSpPr>
            <a:spLocks noGrp="1"/>
          </p:cNvSpPr>
          <p:nvPr>
            <p:ph type="dt" sz="half" idx="10"/>
          </p:nvPr>
        </p:nvSpPr>
        <p:spPr/>
        <p:txBody>
          <a:bodyPr/>
          <a:lstStyle/>
          <a:p>
            <a:fld id="{C8EE23C3-4C7C-4EDB-829D-AE24E02A9503}" type="datetimeFigureOut">
              <a:rPr lang="en-US" smtClean="0"/>
              <a:t>6/11/2023</a:t>
            </a:fld>
            <a:endParaRPr lang="en-US"/>
          </a:p>
        </p:txBody>
      </p:sp>
      <p:sp>
        <p:nvSpPr>
          <p:cNvPr id="6" name="Footer Placeholder 5">
            <a:extLst>
              <a:ext uri="{FF2B5EF4-FFF2-40B4-BE49-F238E27FC236}">
                <a16:creationId xmlns:a16="http://schemas.microsoft.com/office/drawing/2014/main" id="{A0CF9568-A412-9D4F-88F4-EBF780280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559B7B-34AF-0C24-1F23-6AFB3279EFB4}"/>
              </a:ext>
            </a:extLst>
          </p:cNvPr>
          <p:cNvSpPr>
            <a:spLocks noGrp="1"/>
          </p:cNvSpPr>
          <p:nvPr>
            <p:ph type="sldNum" sz="quarter" idx="12"/>
          </p:nvPr>
        </p:nvSpPr>
        <p:spPr/>
        <p:txBody>
          <a:bodyPr/>
          <a:lstStyle/>
          <a:p>
            <a:fld id="{28736D76-D59E-418C-AA89-71D9CE0372E9}" type="slidenum">
              <a:rPr lang="en-US" smtClean="0"/>
              <a:t>‹#›</a:t>
            </a:fld>
            <a:endParaRPr lang="en-US"/>
          </a:p>
        </p:txBody>
      </p:sp>
    </p:spTree>
    <p:extLst>
      <p:ext uri="{BB962C8B-B14F-4D97-AF65-F5344CB8AC3E}">
        <p14:creationId xmlns:p14="http://schemas.microsoft.com/office/powerpoint/2010/main" val="3532119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4EE823-E234-09CA-87A8-629541E11D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2991BC-7E90-2AC8-A1F8-18727FE6D7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382BA8-677E-3276-8C12-2587C2444E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008460-8B2F-4AAA-A4E2-10730069204C}" type="datetimeFigureOut">
              <a:rPr lang="en-US" smtClean="0"/>
              <a:pPr/>
              <a:t>6/11/2023</a:t>
            </a:fld>
            <a:endParaRPr lang="en-US" dirty="0"/>
          </a:p>
        </p:txBody>
      </p:sp>
      <p:sp>
        <p:nvSpPr>
          <p:cNvPr id="5" name="Footer Placeholder 4">
            <a:extLst>
              <a:ext uri="{FF2B5EF4-FFF2-40B4-BE49-F238E27FC236}">
                <a16:creationId xmlns:a16="http://schemas.microsoft.com/office/drawing/2014/main" id="{E9FA6B28-0EF6-F672-6178-3F2399963F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EC1E0D9-1661-9143-AA6C-076BB43C8A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413036780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01FA5-29E4-F770-30AB-12078B2B9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01A6DDD-464B-9C58-2E92-5B7D9D5F5A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0763E51-D7C5-5930-1A94-87C649FE67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3019D-DE25-4916-9282-A2B8955D3AB9}" type="datetimeFigureOut">
              <a:rPr lang="en-US" smtClean="0"/>
              <a:t>6/11/2023</a:t>
            </a:fld>
            <a:endParaRPr lang="en-US"/>
          </a:p>
        </p:txBody>
      </p:sp>
      <p:sp>
        <p:nvSpPr>
          <p:cNvPr id="5" name="Footer Placeholder 4">
            <a:extLst>
              <a:ext uri="{FF2B5EF4-FFF2-40B4-BE49-F238E27FC236}">
                <a16:creationId xmlns:a16="http://schemas.microsoft.com/office/drawing/2014/main" id="{E66B52CC-BE53-C5B4-D82D-D40E3623FB5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2BF785-72B8-EB5F-EE2B-F56270201A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E4ACF8-DF03-4EF0-BFF0-E6814DCA3B72}" type="slidenum">
              <a:rPr lang="en-US" smtClean="0"/>
              <a:t>‹#›</a:t>
            </a:fld>
            <a:endParaRPr lang="en-US"/>
          </a:p>
        </p:txBody>
      </p:sp>
    </p:spTree>
    <p:extLst>
      <p:ext uri="{BB962C8B-B14F-4D97-AF65-F5344CB8AC3E}">
        <p14:creationId xmlns:p14="http://schemas.microsoft.com/office/powerpoint/2010/main" val="330477114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9.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www.samaritanfoxvalley.com/" TargetMode="External"/><Relationship Id="rId5" Type="http://schemas.openxmlformats.org/officeDocument/2006/relationships/image" Target="../media/image21.png"/><Relationship Id="rId4"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0.jpeg"/><Relationship Id="rId7" Type="http://schemas.openxmlformats.org/officeDocument/2006/relationships/diagramColors" Target="../diagrams/colors1.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jpe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hyperlink" Target="https://www.takingcharge.csh.umn.edu/what-spirituality" TargetMode="External"/><Relationship Id="rId4" Type="http://schemas.openxmlformats.org/officeDocument/2006/relationships/diagramData" Target="../diagrams/data2.xml"/><Relationship Id="rId9"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hyperlink" Target="https://www.psychologytoday.com/us/contributors/andrea-mathews-lpc-ncc"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2.wdp"/><Relationship Id="rId5" Type="http://schemas.openxmlformats.org/officeDocument/2006/relationships/image" Target="../media/image7.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https://samaritanfoxvalley.co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mhanational.org/sites/default/files/2023-State-of-Mental-Health-in-America-Report.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jamanetwork.com/journals/jamapediatrics/fullarticle/2724377?guestAccessKey=f689aa19-31f1-481d-878a-6bf83844536a" TargetMode="External"/><Relationship Id="rId1" Type="http://schemas.openxmlformats.org/officeDocument/2006/relationships/slideLayout" Target="../slideLayouts/slideLayout1.xml"/><Relationship Id="rId5" Type="http://schemas.openxmlformats.org/officeDocument/2006/relationships/hyperlink" Target="https://www.samhsa.gov/data/sites/default/files/reports/rpt35325/NSDUHFFRPDFWHTMLFiles2020/2020NSDUHFFR1PDFW102121.pdf"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E93954-BC07-B562-C071-76DDB80F42F0}"/>
              </a:ext>
            </a:extLst>
          </p:cNvPr>
          <p:cNvPicPr>
            <a:picLocks noChangeAspect="1"/>
          </p:cNvPicPr>
          <p:nvPr/>
        </p:nvPicPr>
        <p:blipFill>
          <a:blip r:embed="rId3"/>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AA545C3-4774-BB8F-3F81-0F0276DCE825}"/>
              </a:ext>
            </a:extLst>
          </p:cNvPr>
          <p:cNvSpPr txBox="1">
            <a:spLocks noGrp="1"/>
          </p:cNvSpPr>
          <p:nvPr>
            <p:ph type="ctrTitle"/>
          </p:nvPr>
        </p:nvSpPr>
        <p:spPr>
          <a:xfrm>
            <a:off x="2427288" y="880556"/>
            <a:ext cx="9144000" cy="23876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FFFFFF"/>
                </a:solidFill>
                <a:latin typeface="+mj-lt"/>
                <a:ea typeface="+mj-ea"/>
                <a:cs typeface="+mj-cs"/>
              </a:rPr>
              <a:t>The Power of Spirituality </a:t>
            </a:r>
          </a:p>
          <a:p>
            <a:pPr>
              <a:lnSpc>
                <a:spcPct val="90000"/>
              </a:lnSpc>
              <a:spcBef>
                <a:spcPct val="0"/>
              </a:spcBef>
              <a:spcAft>
                <a:spcPts val="600"/>
              </a:spcAft>
            </a:pPr>
            <a:r>
              <a:rPr lang="en-US" sz="4400" b="1" kern="1200" dirty="0">
                <a:solidFill>
                  <a:srgbClr val="FFFFFF"/>
                </a:solidFill>
                <a:latin typeface="+mj-lt"/>
                <a:ea typeface="+mj-ea"/>
                <a:cs typeface="+mj-cs"/>
              </a:rPr>
              <a:t>In  </a:t>
            </a:r>
          </a:p>
          <a:p>
            <a:pPr>
              <a:lnSpc>
                <a:spcPct val="90000"/>
              </a:lnSpc>
              <a:spcBef>
                <a:spcPct val="0"/>
              </a:spcBef>
              <a:spcAft>
                <a:spcPts val="600"/>
              </a:spcAft>
            </a:pPr>
            <a:r>
              <a:rPr lang="en-US" sz="4400" b="1" kern="1200" dirty="0">
                <a:solidFill>
                  <a:srgbClr val="FFFFFF"/>
                </a:solidFill>
                <a:latin typeface="+mj-lt"/>
                <a:ea typeface="+mj-ea"/>
                <a:cs typeface="+mj-cs"/>
              </a:rPr>
              <a:t>Mental Wellness </a:t>
            </a:r>
          </a:p>
        </p:txBody>
      </p:sp>
      <p:sp>
        <p:nvSpPr>
          <p:cNvPr id="6" name="TextBox 5">
            <a:extLst>
              <a:ext uri="{FF2B5EF4-FFF2-40B4-BE49-F238E27FC236}">
                <a16:creationId xmlns:a16="http://schemas.microsoft.com/office/drawing/2014/main" id="{0418F072-5101-8F16-5957-16AB52C46CCD}"/>
              </a:ext>
            </a:extLst>
          </p:cNvPr>
          <p:cNvSpPr txBox="1"/>
          <p:nvPr/>
        </p:nvSpPr>
        <p:spPr>
          <a:xfrm>
            <a:off x="1649388" y="3803872"/>
            <a:ext cx="11789552" cy="2022712"/>
          </a:xfrm>
          <a:prstGeom prst="rect">
            <a:avLst/>
          </a:prstGeom>
        </p:spPr>
        <p:txBody>
          <a:bodyPr vert="horz" lIns="91440" tIns="45720" rIns="91440" bIns="45720" rtlCol="0" anchor="ctr">
            <a:normAutofit fontScale="92500" lnSpcReduction="20000"/>
          </a:bodyPr>
          <a:lstStyle/>
          <a:p>
            <a:pPr marR="0" lvl="0" fontAlgn="base">
              <a:lnSpc>
                <a:spcPct val="90000"/>
              </a:lnSpc>
              <a:spcBef>
                <a:spcPts val="1000"/>
              </a:spcBef>
              <a:spcAft>
                <a:spcPct val="0"/>
              </a:spcAft>
              <a:buClrTx/>
              <a:buSzTx/>
              <a:tabLst/>
            </a:pPr>
            <a:r>
              <a:rPr kumimoji="0" lang="en-US" altLang="en-US" sz="2400" b="1" i="0" u="none" strike="noStrike" cap="none" normalizeH="0" baseline="0" dirty="0">
                <a:ln>
                  <a:noFill/>
                </a:ln>
                <a:solidFill>
                  <a:schemeClr val="bg1"/>
                </a:solidFill>
                <a:effectLst/>
              </a:rPr>
              <a:t>Rosangela B. Berbert - MSE,LPC,NCC</a:t>
            </a:r>
          </a:p>
          <a:p>
            <a:pPr marR="0" lvl="0" fontAlgn="base">
              <a:lnSpc>
                <a:spcPct val="90000"/>
              </a:lnSpc>
              <a:spcBef>
                <a:spcPts val="1000"/>
              </a:spcBef>
              <a:spcAft>
                <a:spcPct val="0"/>
              </a:spcAft>
              <a:buClrTx/>
              <a:buSzTx/>
              <a:tabLst/>
            </a:pPr>
            <a:r>
              <a:rPr kumimoji="0" lang="en-US" altLang="en-US" sz="2400" b="0" i="0" u="none" strike="noStrike" cap="none" normalizeH="0" baseline="0" dirty="0">
                <a:ln>
                  <a:noFill/>
                </a:ln>
                <a:solidFill>
                  <a:schemeClr val="bg1"/>
                </a:solidFill>
                <a:effectLst/>
              </a:rPr>
              <a:t>Executive Director and Therapist</a:t>
            </a:r>
          </a:p>
          <a:p>
            <a:pPr marR="0" lvl="0" indent="-228600" fontAlgn="base">
              <a:lnSpc>
                <a:spcPct val="90000"/>
              </a:lnSpc>
              <a:spcBef>
                <a:spcPts val="1000"/>
              </a:spcBef>
              <a:spcAft>
                <a:spcPct val="0"/>
              </a:spcAft>
              <a:buClrTx/>
              <a:buSzTx/>
              <a:buFont typeface="Arial" panose="020B0604020202020204" pitchFamily="34" charset="0"/>
              <a:buChar char="•"/>
              <a:tabLst/>
            </a:pPr>
            <a:endParaRPr lang="en-US" altLang="en-US" sz="2400" cap="none" dirty="0">
              <a:solidFill>
                <a:schemeClr val="bg1"/>
              </a:solidFill>
            </a:endParaRPr>
          </a:p>
          <a:p>
            <a:pPr marR="0" lvl="0" fontAlgn="base">
              <a:lnSpc>
                <a:spcPct val="90000"/>
              </a:lnSpc>
              <a:spcBef>
                <a:spcPts val="1000"/>
              </a:spcBef>
              <a:spcAft>
                <a:spcPct val="0"/>
              </a:spcAft>
              <a:buClrTx/>
              <a:buSzTx/>
              <a:tabLst/>
            </a:pPr>
            <a:r>
              <a:rPr kumimoji="0" lang="en-US" altLang="en-US" sz="4000" b="1" i="0" u="none" strike="noStrike" cap="none" normalizeH="0" baseline="0" dirty="0">
                <a:ln>
                  <a:noFill/>
                </a:ln>
                <a:solidFill>
                  <a:schemeClr val="bg1"/>
                </a:solidFill>
                <a:effectLst/>
              </a:rPr>
              <a:t>Samaritan, Inc </a:t>
            </a:r>
          </a:p>
          <a:p>
            <a:pPr marR="0" lvl="0" fontAlgn="base">
              <a:lnSpc>
                <a:spcPct val="90000"/>
              </a:lnSpc>
              <a:spcBef>
                <a:spcPts val="1000"/>
              </a:spcBef>
              <a:spcAft>
                <a:spcPct val="0"/>
              </a:spcAft>
              <a:buClrTx/>
              <a:buSzTx/>
              <a:tabLst/>
            </a:pPr>
            <a:r>
              <a:rPr kumimoji="0" lang="en-US" altLang="en-US" sz="2400" b="0" i="0" u="none" strike="noStrike" cap="none" normalizeH="0" baseline="0" dirty="0">
                <a:ln>
                  <a:noFill/>
                </a:ln>
                <a:solidFill>
                  <a:schemeClr val="bg1"/>
                </a:solidFill>
                <a:effectLst/>
              </a:rPr>
              <a:t>(aka Samaritan Counseling Center of the Fox Valley)</a:t>
            </a:r>
          </a:p>
        </p:txBody>
      </p:sp>
    </p:spTree>
    <p:extLst>
      <p:ext uri="{BB962C8B-B14F-4D97-AF65-F5344CB8AC3E}">
        <p14:creationId xmlns:p14="http://schemas.microsoft.com/office/powerpoint/2010/main" val="27292920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44 75 100 people Images, Stock Photos &amp; Vectors | Shutterstock">
            <a:extLst>
              <a:ext uri="{FF2B5EF4-FFF2-40B4-BE49-F238E27FC236}">
                <a16:creationId xmlns:a16="http://schemas.microsoft.com/office/drawing/2014/main" id="{04B26D06-AE0A-021D-DF8A-41E0FE1D7C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8" r="418" b="8413"/>
          <a:stretch/>
        </p:blipFill>
        <p:spPr bwMode="auto">
          <a:xfrm>
            <a:off x="0" y="3445931"/>
            <a:ext cx="6000750" cy="341207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03 50 Percent People Stock Photos, Pictures &amp; Royalty-Free Images - iStock">
            <a:extLst>
              <a:ext uri="{FF2B5EF4-FFF2-40B4-BE49-F238E27FC236}">
                <a16:creationId xmlns:a16="http://schemas.microsoft.com/office/drawing/2014/main" id="{32931945-91AF-54EA-710B-AF56FF7BA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0"/>
            <a:ext cx="6191250" cy="35103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DE1308-87F6-350D-1697-B5094269A3CB}"/>
              </a:ext>
            </a:extLst>
          </p:cNvPr>
          <p:cNvSpPr txBox="1"/>
          <p:nvPr/>
        </p:nvSpPr>
        <p:spPr>
          <a:xfrm>
            <a:off x="476562" y="553157"/>
            <a:ext cx="4534223" cy="1754326"/>
          </a:xfrm>
          <a:prstGeom prst="rect">
            <a:avLst/>
          </a:prstGeom>
          <a:noFill/>
        </p:spPr>
        <p:txBody>
          <a:bodyPr wrap="square" rtlCol="0">
            <a:spAutoFit/>
          </a:bodyPr>
          <a:lstStyle/>
          <a:p>
            <a:r>
              <a:rPr lang="en-US" sz="3600" dirty="0"/>
              <a:t>50% of all lifetime mental illness begins by age 14 …</a:t>
            </a:r>
          </a:p>
        </p:txBody>
      </p:sp>
      <p:sp>
        <p:nvSpPr>
          <p:cNvPr id="6" name="TextBox 5">
            <a:extLst>
              <a:ext uri="{FF2B5EF4-FFF2-40B4-BE49-F238E27FC236}">
                <a16:creationId xmlns:a16="http://schemas.microsoft.com/office/drawing/2014/main" id="{80579DCB-885E-6F32-1B1B-AB8DCEECD6B5}"/>
              </a:ext>
            </a:extLst>
          </p:cNvPr>
          <p:cNvSpPr txBox="1"/>
          <p:nvPr/>
        </p:nvSpPr>
        <p:spPr>
          <a:xfrm>
            <a:off x="6760692" y="4738748"/>
            <a:ext cx="4494508" cy="646331"/>
          </a:xfrm>
          <a:prstGeom prst="rect">
            <a:avLst/>
          </a:prstGeom>
          <a:noFill/>
        </p:spPr>
        <p:txBody>
          <a:bodyPr wrap="square" rtlCol="0">
            <a:spAutoFit/>
          </a:bodyPr>
          <a:lstStyle/>
          <a:p>
            <a:r>
              <a:rPr lang="en-US" sz="3600" dirty="0"/>
              <a:t>… and 75% by age 24.</a:t>
            </a:r>
          </a:p>
        </p:txBody>
      </p:sp>
    </p:spTree>
    <p:extLst>
      <p:ext uri="{BB962C8B-B14F-4D97-AF65-F5344CB8AC3E}">
        <p14:creationId xmlns:p14="http://schemas.microsoft.com/office/powerpoint/2010/main" val="37747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8A79-0A75-6DDB-397A-40606425074B}"/>
              </a:ext>
            </a:extLst>
          </p:cNvPr>
          <p:cNvSpPr>
            <a:spLocks noGrp="1"/>
          </p:cNvSpPr>
          <p:nvPr>
            <p:ph type="title"/>
          </p:nvPr>
        </p:nvSpPr>
        <p:spPr>
          <a:xfrm>
            <a:off x="3779002" y="2038943"/>
            <a:ext cx="4633995" cy="1052969"/>
          </a:xfrm>
        </p:spPr>
        <p:txBody>
          <a:bodyPr>
            <a:noAutofit/>
          </a:bodyPr>
          <a:lstStyle/>
          <a:p>
            <a:r>
              <a:rPr lang="en-US" sz="12000" dirty="0"/>
              <a:t>What?</a:t>
            </a:r>
          </a:p>
        </p:txBody>
      </p:sp>
    </p:spTree>
    <p:extLst>
      <p:ext uri="{BB962C8B-B14F-4D97-AF65-F5344CB8AC3E}">
        <p14:creationId xmlns:p14="http://schemas.microsoft.com/office/powerpoint/2010/main" val="1803035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1DA58C-26C4-736D-8FE5-E3D3142EE96F}"/>
              </a:ext>
            </a:extLst>
          </p:cNvPr>
          <p:cNvGrpSpPr/>
          <p:nvPr/>
        </p:nvGrpSpPr>
        <p:grpSpPr>
          <a:xfrm>
            <a:off x="-209152" y="59960"/>
            <a:ext cx="8363802" cy="6603167"/>
            <a:chOff x="2236063" y="1177968"/>
            <a:chExt cx="6837691" cy="5282985"/>
          </a:xfrm>
        </p:grpSpPr>
        <p:pic>
          <p:nvPicPr>
            <p:cNvPr id="15" name="Picture 14">
              <a:extLst>
                <a:ext uri="{FF2B5EF4-FFF2-40B4-BE49-F238E27FC236}">
                  <a16:creationId xmlns:a16="http://schemas.microsoft.com/office/drawing/2014/main" id="{C85A8E8D-6475-8B7F-F89B-7F2303220F5A}"/>
                </a:ext>
              </a:extLst>
            </p:cNvPr>
            <p:cNvPicPr>
              <a:picLocks noChangeAspect="1"/>
            </p:cNvPicPr>
            <p:nvPr/>
          </p:nvPicPr>
          <p:blipFill>
            <a:blip r:embed="rId3"/>
            <a:stretch>
              <a:fillRect/>
            </a:stretch>
          </p:blipFill>
          <p:spPr>
            <a:xfrm>
              <a:off x="2236063" y="1177968"/>
              <a:ext cx="6837691" cy="5181136"/>
            </a:xfrm>
            <a:prstGeom prst="rect">
              <a:avLst/>
            </a:prstGeom>
          </p:spPr>
        </p:pic>
        <p:grpSp>
          <p:nvGrpSpPr>
            <p:cNvPr id="16" name="Group 15">
              <a:extLst>
                <a:ext uri="{FF2B5EF4-FFF2-40B4-BE49-F238E27FC236}">
                  <a16:creationId xmlns:a16="http://schemas.microsoft.com/office/drawing/2014/main" id="{36644DA3-776E-74D5-E243-11EA2820EC09}"/>
                </a:ext>
              </a:extLst>
            </p:cNvPr>
            <p:cNvGrpSpPr/>
            <p:nvPr/>
          </p:nvGrpSpPr>
          <p:grpSpPr>
            <a:xfrm>
              <a:off x="2905433" y="2188655"/>
              <a:ext cx="5385854" cy="4272298"/>
              <a:chOff x="2905433" y="2188655"/>
              <a:chExt cx="5385854" cy="4272298"/>
            </a:xfrm>
          </p:grpSpPr>
          <p:sp>
            <p:nvSpPr>
              <p:cNvPr id="17" name="TextBox 16">
                <a:extLst>
                  <a:ext uri="{FF2B5EF4-FFF2-40B4-BE49-F238E27FC236}">
                    <a16:creationId xmlns:a16="http://schemas.microsoft.com/office/drawing/2014/main" id="{F89B7629-6B53-0461-39AA-A1D6904BDF90}"/>
                  </a:ext>
                </a:extLst>
              </p:cNvPr>
              <p:cNvSpPr txBox="1"/>
              <p:nvPr/>
            </p:nvSpPr>
            <p:spPr>
              <a:xfrm>
                <a:off x="5408113" y="3025483"/>
                <a:ext cx="380495" cy="1486107"/>
              </a:xfrm>
              <a:prstGeom prst="rect">
                <a:avLst/>
              </a:prstGeom>
              <a:noFill/>
            </p:spPr>
            <p:txBody>
              <a:bodyPr wrap="square" rtlCol="0">
                <a:spAutoFit/>
              </a:bodyPr>
              <a:lstStyle/>
              <a:p>
                <a:pPr algn="ctr"/>
                <a:r>
                  <a:rPr lang="en-US" sz="1400" b="1" dirty="0"/>
                  <a:t>W</a:t>
                </a:r>
              </a:p>
              <a:p>
                <a:pPr algn="ctr"/>
                <a:r>
                  <a:rPr lang="en-US" sz="1400" b="1" dirty="0"/>
                  <a:t>E</a:t>
                </a:r>
              </a:p>
              <a:p>
                <a:pPr algn="ctr"/>
                <a:r>
                  <a:rPr lang="en-US" sz="1400" b="1" dirty="0"/>
                  <a:t>L</a:t>
                </a:r>
              </a:p>
              <a:p>
                <a:pPr algn="ctr"/>
                <a:r>
                  <a:rPr lang="en-US" sz="1400" b="1" dirty="0"/>
                  <a:t>L</a:t>
                </a:r>
              </a:p>
              <a:p>
                <a:pPr algn="ctr"/>
                <a:r>
                  <a:rPr lang="en-US" sz="1400" b="1" dirty="0"/>
                  <a:t>N</a:t>
                </a:r>
              </a:p>
              <a:p>
                <a:pPr algn="ctr"/>
                <a:r>
                  <a:rPr lang="en-US" sz="1400" b="1" dirty="0"/>
                  <a:t>E</a:t>
                </a:r>
              </a:p>
              <a:p>
                <a:pPr algn="ctr"/>
                <a:r>
                  <a:rPr lang="en-US" sz="1400" b="1" dirty="0"/>
                  <a:t>S</a:t>
                </a:r>
              </a:p>
              <a:p>
                <a:pPr algn="ctr"/>
                <a:r>
                  <a:rPr lang="en-US" sz="1400" b="1" dirty="0"/>
                  <a:t>S</a:t>
                </a:r>
              </a:p>
            </p:txBody>
          </p:sp>
          <p:sp>
            <p:nvSpPr>
              <p:cNvPr id="18" name="TextBox 17">
                <a:extLst>
                  <a:ext uri="{FF2B5EF4-FFF2-40B4-BE49-F238E27FC236}">
                    <a16:creationId xmlns:a16="http://schemas.microsoft.com/office/drawing/2014/main" id="{A16F287F-81E1-CF99-4619-6437C5846487}"/>
                  </a:ext>
                </a:extLst>
              </p:cNvPr>
              <p:cNvSpPr txBox="1"/>
              <p:nvPr/>
            </p:nvSpPr>
            <p:spPr>
              <a:xfrm>
                <a:off x="6939489" y="2876445"/>
                <a:ext cx="255233" cy="1662424"/>
              </a:xfrm>
              <a:prstGeom prst="rect">
                <a:avLst/>
              </a:prstGeom>
              <a:noFill/>
            </p:spPr>
            <p:txBody>
              <a:bodyPr wrap="square" rtlCol="0">
                <a:spAutoFit/>
              </a:bodyPr>
              <a:lstStyle/>
              <a:p>
                <a:pPr algn="ctr"/>
                <a:r>
                  <a:rPr lang="en-US" sz="1400" b="1" dirty="0"/>
                  <a:t>COMMUNI</a:t>
                </a:r>
              </a:p>
              <a:p>
                <a:pPr algn="ctr"/>
                <a:r>
                  <a:rPr lang="en-US" sz="1400" b="1" dirty="0"/>
                  <a:t>TY</a:t>
                </a:r>
              </a:p>
            </p:txBody>
          </p:sp>
          <p:sp>
            <p:nvSpPr>
              <p:cNvPr id="19" name="TextBox 18">
                <a:extLst>
                  <a:ext uri="{FF2B5EF4-FFF2-40B4-BE49-F238E27FC236}">
                    <a16:creationId xmlns:a16="http://schemas.microsoft.com/office/drawing/2014/main" id="{7922BCF5-1CC7-88A4-24BA-4E6E89EF4E00}"/>
                  </a:ext>
                </a:extLst>
              </p:cNvPr>
              <p:cNvSpPr txBox="1"/>
              <p:nvPr/>
            </p:nvSpPr>
            <p:spPr>
              <a:xfrm>
                <a:off x="5562600" y="3888608"/>
                <a:ext cx="336953" cy="1309789"/>
              </a:xfrm>
              <a:prstGeom prst="rect">
                <a:avLst/>
              </a:prstGeom>
              <a:noFill/>
            </p:spPr>
            <p:txBody>
              <a:bodyPr wrap="square" rtlCol="0">
                <a:spAutoFit/>
              </a:bodyPr>
              <a:lstStyle/>
              <a:p>
                <a:pPr algn="ctr"/>
                <a:endParaRPr lang="en-US" sz="1400" b="1" dirty="0"/>
              </a:p>
              <a:p>
                <a:pPr algn="ctr"/>
                <a:r>
                  <a:rPr lang="en-US" sz="1400" b="1" dirty="0"/>
                  <a:t>S</a:t>
                </a:r>
              </a:p>
              <a:p>
                <a:pPr algn="ctr"/>
                <a:r>
                  <a:rPr lang="en-US" sz="1400" b="1" dirty="0"/>
                  <a:t>C</a:t>
                </a:r>
              </a:p>
              <a:p>
                <a:pPr algn="ctr"/>
                <a:r>
                  <a:rPr lang="en-US" sz="1400" b="1" dirty="0"/>
                  <a:t>R</a:t>
                </a:r>
              </a:p>
              <a:p>
                <a:pPr algn="ctr"/>
                <a:r>
                  <a:rPr lang="en-US" sz="1400" b="1" dirty="0"/>
                  <a:t>E</a:t>
                </a:r>
              </a:p>
              <a:p>
                <a:pPr algn="ctr"/>
                <a:r>
                  <a:rPr lang="en-US" sz="1400" b="1" dirty="0"/>
                  <a:t>E</a:t>
                </a:r>
              </a:p>
              <a:p>
                <a:pPr algn="ctr"/>
                <a:r>
                  <a:rPr lang="en-US" sz="1400" b="1" dirty="0"/>
                  <a:t>N</a:t>
                </a:r>
              </a:p>
            </p:txBody>
          </p:sp>
          <p:sp>
            <p:nvSpPr>
              <p:cNvPr id="20" name="TextBox 19">
                <a:extLst>
                  <a:ext uri="{FF2B5EF4-FFF2-40B4-BE49-F238E27FC236}">
                    <a16:creationId xmlns:a16="http://schemas.microsoft.com/office/drawing/2014/main" id="{0B81C024-596E-5A53-8B16-F1900F9FD509}"/>
                  </a:ext>
                </a:extLst>
              </p:cNvPr>
              <p:cNvSpPr txBox="1"/>
              <p:nvPr/>
            </p:nvSpPr>
            <p:spPr>
              <a:xfrm>
                <a:off x="7138371" y="3285626"/>
                <a:ext cx="195444" cy="1478228"/>
              </a:xfrm>
              <a:prstGeom prst="rect">
                <a:avLst/>
              </a:prstGeom>
              <a:noFill/>
            </p:spPr>
            <p:txBody>
              <a:bodyPr wrap="square" rtlCol="0">
                <a:spAutoFit/>
              </a:bodyPr>
              <a:lstStyle/>
              <a:p>
                <a:pPr algn="ctr"/>
                <a:r>
                  <a:rPr lang="en-US" sz="1400" b="1" dirty="0"/>
                  <a:t>WELLNESS</a:t>
                </a:r>
              </a:p>
            </p:txBody>
          </p:sp>
          <p:sp>
            <p:nvSpPr>
              <p:cNvPr id="21" name="TextBox 20">
                <a:extLst>
                  <a:ext uri="{FF2B5EF4-FFF2-40B4-BE49-F238E27FC236}">
                    <a16:creationId xmlns:a16="http://schemas.microsoft.com/office/drawing/2014/main" id="{D1824E58-1913-FB63-9750-91DAEB40A154}"/>
                  </a:ext>
                </a:extLst>
              </p:cNvPr>
              <p:cNvSpPr txBox="1"/>
              <p:nvPr/>
            </p:nvSpPr>
            <p:spPr>
              <a:xfrm>
                <a:off x="3886136" y="3030711"/>
                <a:ext cx="476558" cy="2505472"/>
              </a:xfrm>
              <a:prstGeom prst="rect">
                <a:avLst/>
              </a:prstGeom>
              <a:noFill/>
            </p:spPr>
            <p:txBody>
              <a:bodyPr wrap="square" rtlCol="0">
                <a:spAutoFit/>
              </a:bodyPr>
              <a:lstStyle/>
              <a:p>
                <a:pPr algn="ctr"/>
                <a:r>
                  <a:rPr lang="en-US" sz="1400" b="1" dirty="0"/>
                  <a:t>C</a:t>
                </a:r>
              </a:p>
              <a:p>
                <a:pPr algn="ctr"/>
                <a:r>
                  <a:rPr lang="en-US" sz="1400" b="1" dirty="0"/>
                  <a:t>O</a:t>
                </a:r>
              </a:p>
              <a:p>
                <a:pPr algn="ctr"/>
                <a:r>
                  <a:rPr lang="en-US" sz="1400" b="1" dirty="0"/>
                  <a:t>U</a:t>
                </a:r>
              </a:p>
              <a:p>
                <a:pPr algn="ctr"/>
                <a:r>
                  <a:rPr lang="en-US" sz="1400" b="1" dirty="0"/>
                  <a:t>N</a:t>
                </a:r>
              </a:p>
              <a:p>
                <a:pPr algn="ctr"/>
                <a:r>
                  <a:rPr lang="en-US" sz="1400" b="1" dirty="0"/>
                  <a:t>S</a:t>
                </a:r>
              </a:p>
              <a:p>
                <a:pPr algn="ctr"/>
                <a:r>
                  <a:rPr lang="en-US" sz="1400" b="1" dirty="0"/>
                  <a:t>E</a:t>
                </a:r>
              </a:p>
              <a:p>
                <a:pPr algn="ctr"/>
                <a:r>
                  <a:rPr lang="en-US" sz="1400" b="1" dirty="0"/>
                  <a:t>L</a:t>
                </a:r>
              </a:p>
              <a:p>
                <a:pPr algn="ctr"/>
                <a:r>
                  <a:rPr lang="en-US" sz="1400" b="1" dirty="0"/>
                  <a:t>I</a:t>
                </a:r>
              </a:p>
              <a:p>
                <a:pPr algn="ctr"/>
                <a:r>
                  <a:rPr lang="en-US" sz="1400" b="1" dirty="0"/>
                  <a:t>N</a:t>
                </a:r>
              </a:p>
              <a:p>
                <a:pPr algn="ctr"/>
                <a:r>
                  <a:rPr lang="en-US" sz="1400" b="1" dirty="0"/>
                  <a:t>G</a:t>
                </a:r>
              </a:p>
              <a:p>
                <a:pPr algn="ctr"/>
                <a:r>
                  <a:rPr lang="en-US" sz="1400" b="1" dirty="0"/>
                  <a:t>*</a:t>
                </a:r>
              </a:p>
              <a:p>
                <a:pPr algn="ctr"/>
                <a:r>
                  <a:rPr lang="en-US" sz="1400" b="1" dirty="0"/>
                  <a:t>MH &amp; SA</a:t>
                </a:r>
              </a:p>
              <a:p>
                <a:endParaRPr lang="en-US" sz="1200" b="1" dirty="0"/>
              </a:p>
            </p:txBody>
          </p:sp>
          <p:sp>
            <p:nvSpPr>
              <p:cNvPr id="22" name="TextBox 21">
                <a:extLst>
                  <a:ext uri="{FF2B5EF4-FFF2-40B4-BE49-F238E27FC236}">
                    <a16:creationId xmlns:a16="http://schemas.microsoft.com/office/drawing/2014/main" id="{D47B51CD-4994-9CA0-FD59-A20187ABA7B0}"/>
                  </a:ext>
                </a:extLst>
              </p:cNvPr>
              <p:cNvSpPr txBox="1"/>
              <p:nvPr/>
            </p:nvSpPr>
            <p:spPr>
              <a:xfrm>
                <a:off x="3737152" y="5708887"/>
                <a:ext cx="3906798" cy="352635"/>
              </a:xfrm>
              <a:prstGeom prst="rect">
                <a:avLst/>
              </a:prstGeom>
              <a:noFill/>
            </p:spPr>
            <p:txBody>
              <a:bodyPr wrap="square" rtlCol="0">
                <a:spAutoFit/>
              </a:bodyPr>
              <a:lstStyle/>
              <a:p>
                <a:pPr algn="ctr"/>
                <a:r>
                  <a:rPr lang="en-US" sz="2200" b="1" dirty="0">
                    <a:solidFill>
                      <a:srgbClr val="002060"/>
                    </a:solidFill>
                  </a:rPr>
                  <a:t>Spiritually Integrated Care</a:t>
                </a:r>
              </a:p>
            </p:txBody>
          </p:sp>
          <p:sp>
            <p:nvSpPr>
              <p:cNvPr id="23" name="TextBox 22">
                <a:extLst>
                  <a:ext uri="{FF2B5EF4-FFF2-40B4-BE49-F238E27FC236}">
                    <a16:creationId xmlns:a16="http://schemas.microsoft.com/office/drawing/2014/main" id="{51C8105B-793A-5B9B-2CFC-22F7C1C2CE54}"/>
                  </a:ext>
                </a:extLst>
              </p:cNvPr>
              <p:cNvSpPr txBox="1"/>
              <p:nvPr/>
            </p:nvSpPr>
            <p:spPr>
              <a:xfrm>
                <a:off x="2905433" y="5932000"/>
                <a:ext cx="5385854" cy="528953"/>
              </a:xfrm>
              <a:prstGeom prst="rect">
                <a:avLst/>
              </a:prstGeom>
              <a:noFill/>
            </p:spPr>
            <p:txBody>
              <a:bodyPr wrap="square" rtlCol="0">
                <a:spAutoFit/>
              </a:bodyPr>
              <a:lstStyle/>
              <a:p>
                <a:pPr algn="ctr"/>
                <a:r>
                  <a:rPr lang="en-US" b="1" dirty="0">
                    <a:solidFill>
                      <a:schemeClr val="accent2">
                        <a:lumMod val="75000"/>
                      </a:schemeClr>
                    </a:solidFill>
                  </a:rPr>
                  <a:t>Fees for services, Community Investment </a:t>
                </a:r>
                <a:br>
                  <a:rPr lang="en-US" b="1" dirty="0">
                    <a:solidFill>
                      <a:schemeClr val="accent2">
                        <a:lumMod val="75000"/>
                      </a:schemeClr>
                    </a:solidFill>
                  </a:rPr>
                </a:br>
                <a:r>
                  <a:rPr lang="en-US" b="1" dirty="0">
                    <a:solidFill>
                      <a:schemeClr val="accent2">
                        <a:lumMod val="75000"/>
                      </a:schemeClr>
                    </a:solidFill>
                  </a:rPr>
                  <a:t>(Grants, Donations, Sponsorships)</a:t>
                </a:r>
              </a:p>
            </p:txBody>
          </p:sp>
          <p:sp>
            <p:nvSpPr>
              <p:cNvPr id="24" name="TextBox 23">
                <a:extLst>
                  <a:ext uri="{FF2B5EF4-FFF2-40B4-BE49-F238E27FC236}">
                    <a16:creationId xmlns:a16="http://schemas.microsoft.com/office/drawing/2014/main" id="{3EB7D70B-699C-344B-8482-2930DEA65ED6}"/>
                  </a:ext>
                </a:extLst>
              </p:cNvPr>
              <p:cNvSpPr txBox="1"/>
              <p:nvPr/>
            </p:nvSpPr>
            <p:spPr>
              <a:xfrm>
                <a:off x="3358761" y="2188655"/>
                <a:ext cx="4663579" cy="377824"/>
              </a:xfrm>
              <a:prstGeom prst="rect">
                <a:avLst/>
              </a:prstGeom>
              <a:noFill/>
            </p:spPr>
            <p:txBody>
              <a:bodyPr wrap="square">
                <a:spAutoFit/>
              </a:bodyPr>
              <a:lstStyle/>
              <a:p>
                <a:pPr algn="ctr"/>
                <a:r>
                  <a:rPr lang="en-US" sz="2400" b="1" dirty="0">
                    <a:solidFill>
                      <a:srgbClr val="002060"/>
                    </a:solidFill>
                  </a:rPr>
                  <a:t>Supporting the Community</a:t>
                </a:r>
              </a:p>
            </p:txBody>
          </p:sp>
        </p:grpSp>
      </p:grpSp>
    </p:spTree>
    <p:extLst>
      <p:ext uri="{BB962C8B-B14F-4D97-AF65-F5344CB8AC3E}">
        <p14:creationId xmlns:p14="http://schemas.microsoft.com/office/powerpoint/2010/main" val="2998724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27,612 Inner Light Images, Stock Photos &amp; Vectors | Shutterstock">
            <a:extLst>
              <a:ext uri="{FF2B5EF4-FFF2-40B4-BE49-F238E27FC236}">
                <a16:creationId xmlns:a16="http://schemas.microsoft.com/office/drawing/2014/main" id="{AF0890A8-B799-A21A-23C5-A170B21E51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839" r="-2" b="7516"/>
          <a:stretch/>
        </p:blipFill>
        <p:spPr bwMode="auto">
          <a:xfrm>
            <a:off x="20" y="0"/>
            <a:ext cx="12191980" cy="4082879"/>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C7CD8A3-5312-42CB-2EF1-5B80926AAFA6}"/>
              </a:ext>
            </a:extLst>
          </p:cNvPr>
          <p:cNvSpPr txBox="1"/>
          <p:nvPr/>
        </p:nvSpPr>
        <p:spPr>
          <a:xfrm>
            <a:off x="2580467" y="4082879"/>
            <a:ext cx="9445636" cy="2762821"/>
          </a:xfrm>
          <a:prstGeom prst="rect">
            <a:avLst/>
          </a:prstGeom>
        </p:spPr>
        <p:txBody>
          <a:bodyPr vert="horz" lIns="91440" tIns="45720" rIns="91440" bIns="45720" rtlCol="0" anchor="ctr">
            <a:normAutofit fontScale="70000" lnSpcReduction="20000"/>
          </a:bodyPr>
          <a:lstStyle/>
          <a:p>
            <a:pPr marR="0" algn="ctr">
              <a:lnSpc>
                <a:spcPct val="120000"/>
              </a:lnSpc>
              <a:spcBef>
                <a:spcPts val="0"/>
              </a:spcBef>
              <a:spcAft>
                <a:spcPts val="800"/>
              </a:spcAft>
            </a:pPr>
            <a:endParaRPr lang="en-US" sz="2300" dirty="0">
              <a:effectLst/>
              <a:latin typeface="Arial Nova" panose="020B0504020202020204" pitchFamily="34" charset="0"/>
              <a:cs typeface="Dreaming Outloud Pro" panose="020B0604020202020204" pitchFamily="66" charset="0"/>
            </a:endParaRPr>
          </a:p>
          <a:p>
            <a:pPr marR="0" algn="ctr">
              <a:lnSpc>
                <a:spcPct val="120000"/>
              </a:lnSpc>
              <a:spcBef>
                <a:spcPts val="0"/>
              </a:spcBef>
              <a:spcAft>
                <a:spcPts val="800"/>
              </a:spcAft>
            </a:pPr>
            <a:r>
              <a:rPr lang="en-US" sz="2600" dirty="0">
                <a:effectLst/>
                <a:latin typeface="Arial Nova" panose="020B0504020202020204" pitchFamily="34" charset="0"/>
                <a:cs typeface="Dreaming Outloud Pro" panose="020B0604020202020204" pitchFamily="66" charset="0"/>
              </a:rPr>
              <a:t>From the first brilliant rays of sunrise to the bright orb of the moon hanging in the night sky, light defines and helps living things grow and flourish. Light inspires us.</a:t>
            </a:r>
          </a:p>
          <a:p>
            <a:pPr marR="0" algn="ctr">
              <a:lnSpc>
                <a:spcPct val="120000"/>
              </a:lnSpc>
              <a:spcBef>
                <a:spcPts val="0"/>
              </a:spcBef>
              <a:spcAft>
                <a:spcPts val="800"/>
              </a:spcAft>
            </a:pPr>
            <a:r>
              <a:rPr lang="en-US" sz="2600" dirty="0">
                <a:effectLst/>
                <a:latin typeface="Arial Nova" panose="020B0504020202020204" pitchFamily="34" charset="0"/>
                <a:cs typeface="Dreaming Outloud Pro" panose="020B0604020202020204" pitchFamily="66" charset="0"/>
              </a:rPr>
              <a:t>We were created and put on this Earth with a unique inner light that is designed to shine bright!  And this light is meant to be recognized, celebrated, and affirmed ALWAYS!</a:t>
            </a:r>
          </a:p>
          <a:p>
            <a:pPr marR="0" algn="ctr">
              <a:lnSpc>
                <a:spcPct val="120000"/>
              </a:lnSpc>
              <a:spcBef>
                <a:spcPts val="0"/>
              </a:spcBef>
              <a:spcAft>
                <a:spcPts val="800"/>
              </a:spcAft>
            </a:pPr>
            <a:endParaRPr lang="en-US" sz="2600" dirty="0">
              <a:effectLst/>
              <a:latin typeface="Arial Nova" panose="020B0504020202020204" pitchFamily="34" charset="0"/>
              <a:cs typeface="Dreaming Outloud Pro" panose="020B0604020202020204" pitchFamily="66" charset="0"/>
            </a:endParaRPr>
          </a:p>
          <a:p>
            <a:pPr marR="0" algn="ctr">
              <a:lnSpc>
                <a:spcPct val="120000"/>
              </a:lnSpc>
              <a:spcBef>
                <a:spcPts val="0"/>
              </a:spcBef>
              <a:spcAft>
                <a:spcPts val="800"/>
              </a:spcAft>
            </a:pPr>
            <a:r>
              <a:rPr lang="en-US" sz="2600" dirty="0">
                <a:latin typeface="Arial Nova" panose="020B0504020202020204" pitchFamily="34" charset="0"/>
                <a:cs typeface="Dreaming Outloud Pro" panose="020B0604020202020204" pitchFamily="66" charset="0"/>
              </a:rPr>
              <a:t>We respect, value and affirm the sacred dignity of each person.</a:t>
            </a:r>
            <a:endParaRPr lang="en-US" sz="2300" dirty="0">
              <a:effectLst/>
              <a:latin typeface="Arial Nova" panose="020B0504020202020204" pitchFamily="34" charset="0"/>
              <a:cs typeface="Dreaming Outloud Pro" panose="020B0604020202020204" pitchFamily="66" charset="0"/>
            </a:endParaRPr>
          </a:p>
          <a:p>
            <a:pPr marR="0" algn="ctr">
              <a:lnSpc>
                <a:spcPct val="90000"/>
              </a:lnSpc>
              <a:spcBef>
                <a:spcPts val="0"/>
              </a:spcBef>
              <a:spcAft>
                <a:spcPts val="800"/>
              </a:spcAft>
            </a:pPr>
            <a:endParaRPr lang="en-US" dirty="0">
              <a:effectLst/>
              <a:latin typeface="Arial Nova" panose="020B0504020202020204" pitchFamily="34" charset="0"/>
              <a:cs typeface="Dreaming Outloud Pro" panose="020B0604020202020204" pitchFamily="66" charset="0"/>
            </a:endParaRPr>
          </a:p>
        </p:txBody>
      </p:sp>
      <p:pic>
        <p:nvPicPr>
          <p:cNvPr id="4" name="Picture 3">
            <a:extLst>
              <a:ext uri="{FF2B5EF4-FFF2-40B4-BE49-F238E27FC236}">
                <a16:creationId xmlns:a16="http://schemas.microsoft.com/office/drawing/2014/main" id="{501634DD-726F-A0E3-B8ED-4DE05CF02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18" y="5341740"/>
            <a:ext cx="1938919" cy="1011573"/>
          </a:xfrm>
          <a:prstGeom prst="rect">
            <a:avLst/>
          </a:prstGeom>
        </p:spPr>
      </p:pic>
    </p:spTree>
    <p:extLst>
      <p:ext uri="{BB962C8B-B14F-4D97-AF65-F5344CB8AC3E}">
        <p14:creationId xmlns:p14="http://schemas.microsoft.com/office/powerpoint/2010/main" val="3821134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10;&#10;Description automatically generated">
            <a:extLst>
              <a:ext uri="{FF2B5EF4-FFF2-40B4-BE49-F238E27FC236}">
                <a16:creationId xmlns:a16="http://schemas.microsoft.com/office/drawing/2014/main" id="{C3703BBA-EAE8-4A25-8EC8-01AA189CF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003" y="99897"/>
            <a:ext cx="2319097" cy="954377"/>
          </a:xfrm>
          <a:prstGeom prst="rect">
            <a:avLst/>
          </a:prstGeom>
        </p:spPr>
      </p:pic>
      <p:grpSp>
        <p:nvGrpSpPr>
          <p:cNvPr id="20" name="Group 19">
            <a:extLst>
              <a:ext uri="{FF2B5EF4-FFF2-40B4-BE49-F238E27FC236}">
                <a16:creationId xmlns:a16="http://schemas.microsoft.com/office/drawing/2014/main" id="{DEFC43B5-E4CE-4B7A-AB11-90AF9791784F}"/>
              </a:ext>
            </a:extLst>
          </p:cNvPr>
          <p:cNvGrpSpPr/>
          <p:nvPr/>
        </p:nvGrpSpPr>
        <p:grpSpPr>
          <a:xfrm>
            <a:off x="2789115" y="169458"/>
            <a:ext cx="8888310" cy="6519083"/>
            <a:chOff x="2223798" y="1169538"/>
            <a:chExt cx="6837691" cy="5306894"/>
          </a:xfrm>
        </p:grpSpPr>
        <p:pic>
          <p:nvPicPr>
            <p:cNvPr id="23" name="Picture 22">
              <a:extLst>
                <a:ext uri="{FF2B5EF4-FFF2-40B4-BE49-F238E27FC236}">
                  <a16:creationId xmlns:a16="http://schemas.microsoft.com/office/drawing/2014/main" id="{6217C0CF-BB68-460C-BDB3-8092414C666F}"/>
                </a:ext>
              </a:extLst>
            </p:cNvPr>
            <p:cNvPicPr>
              <a:picLocks noChangeAspect="1"/>
            </p:cNvPicPr>
            <p:nvPr/>
          </p:nvPicPr>
          <p:blipFill>
            <a:blip r:embed="rId4"/>
            <a:stretch>
              <a:fillRect/>
            </a:stretch>
          </p:blipFill>
          <p:spPr>
            <a:xfrm>
              <a:off x="2223798" y="1169538"/>
              <a:ext cx="6837691" cy="5181136"/>
            </a:xfrm>
            <a:prstGeom prst="rect">
              <a:avLst/>
            </a:prstGeom>
          </p:spPr>
        </p:pic>
        <p:grpSp>
          <p:nvGrpSpPr>
            <p:cNvPr id="24" name="Group 23">
              <a:extLst>
                <a:ext uri="{FF2B5EF4-FFF2-40B4-BE49-F238E27FC236}">
                  <a16:creationId xmlns:a16="http://schemas.microsoft.com/office/drawing/2014/main" id="{285A75BB-ABEE-4727-A725-1E03A6C28241}"/>
                </a:ext>
              </a:extLst>
            </p:cNvPr>
            <p:cNvGrpSpPr/>
            <p:nvPr/>
          </p:nvGrpSpPr>
          <p:grpSpPr>
            <a:xfrm>
              <a:off x="2887941" y="2284773"/>
              <a:ext cx="5385854" cy="4191659"/>
              <a:chOff x="2887941" y="2284773"/>
              <a:chExt cx="5385854" cy="4191659"/>
            </a:xfrm>
          </p:grpSpPr>
          <p:sp>
            <p:nvSpPr>
              <p:cNvPr id="28" name="TextBox 27">
                <a:extLst>
                  <a:ext uri="{FF2B5EF4-FFF2-40B4-BE49-F238E27FC236}">
                    <a16:creationId xmlns:a16="http://schemas.microsoft.com/office/drawing/2014/main" id="{943EB1D5-33A2-43CD-8E92-B51E84D1BD46}"/>
                  </a:ext>
                </a:extLst>
              </p:cNvPr>
              <p:cNvSpPr txBox="1"/>
              <p:nvPr/>
            </p:nvSpPr>
            <p:spPr>
              <a:xfrm>
                <a:off x="5372352" y="3007326"/>
                <a:ext cx="380495" cy="1486107"/>
              </a:xfrm>
              <a:prstGeom prst="rect">
                <a:avLst/>
              </a:prstGeom>
              <a:noFill/>
            </p:spPr>
            <p:txBody>
              <a:bodyPr wrap="square" rtlCol="0">
                <a:spAutoFit/>
              </a:bodyPr>
              <a:lstStyle/>
              <a:p>
                <a:pPr algn="ctr"/>
                <a:r>
                  <a:rPr lang="en-US" sz="1400" b="1"/>
                  <a:t>W</a:t>
                </a:r>
              </a:p>
              <a:p>
                <a:pPr algn="ctr"/>
                <a:r>
                  <a:rPr lang="en-US" sz="1400" b="1"/>
                  <a:t>E</a:t>
                </a:r>
              </a:p>
              <a:p>
                <a:pPr algn="ctr"/>
                <a:r>
                  <a:rPr lang="en-US" sz="1400" b="1"/>
                  <a:t>L</a:t>
                </a:r>
              </a:p>
              <a:p>
                <a:pPr algn="ctr"/>
                <a:r>
                  <a:rPr lang="en-US" sz="1400" b="1"/>
                  <a:t>L</a:t>
                </a:r>
              </a:p>
              <a:p>
                <a:pPr algn="ctr"/>
                <a:r>
                  <a:rPr lang="en-US" sz="1400" b="1"/>
                  <a:t>N</a:t>
                </a:r>
              </a:p>
              <a:p>
                <a:pPr algn="ctr"/>
                <a:r>
                  <a:rPr lang="en-US" sz="1400" b="1"/>
                  <a:t>E</a:t>
                </a:r>
              </a:p>
              <a:p>
                <a:pPr algn="ctr"/>
                <a:r>
                  <a:rPr lang="en-US" sz="1400" b="1"/>
                  <a:t>S</a:t>
                </a:r>
              </a:p>
              <a:p>
                <a:pPr algn="ctr"/>
                <a:r>
                  <a:rPr lang="en-US" sz="1400" b="1"/>
                  <a:t>S</a:t>
                </a:r>
              </a:p>
            </p:txBody>
          </p:sp>
          <p:sp>
            <p:nvSpPr>
              <p:cNvPr id="29" name="TextBox 28">
                <a:extLst>
                  <a:ext uri="{FF2B5EF4-FFF2-40B4-BE49-F238E27FC236}">
                    <a16:creationId xmlns:a16="http://schemas.microsoft.com/office/drawing/2014/main" id="{A5AAC958-61FD-4A01-8071-58448CE4F88A}"/>
                  </a:ext>
                </a:extLst>
              </p:cNvPr>
              <p:cNvSpPr txBox="1"/>
              <p:nvPr/>
            </p:nvSpPr>
            <p:spPr>
              <a:xfrm>
                <a:off x="6895412" y="3026748"/>
                <a:ext cx="255233" cy="1662424"/>
              </a:xfrm>
              <a:prstGeom prst="rect">
                <a:avLst/>
              </a:prstGeom>
              <a:noFill/>
            </p:spPr>
            <p:txBody>
              <a:bodyPr wrap="square" rtlCol="0">
                <a:spAutoFit/>
              </a:bodyPr>
              <a:lstStyle/>
              <a:p>
                <a:pPr algn="ctr"/>
                <a:r>
                  <a:rPr lang="en-US" sz="1400" b="1"/>
                  <a:t>COMMUNI</a:t>
                </a:r>
              </a:p>
              <a:p>
                <a:pPr algn="ctr"/>
                <a:r>
                  <a:rPr lang="en-US" sz="1400" b="1"/>
                  <a:t>TY</a:t>
                </a:r>
              </a:p>
            </p:txBody>
          </p:sp>
          <p:sp>
            <p:nvSpPr>
              <p:cNvPr id="30" name="TextBox 29">
                <a:extLst>
                  <a:ext uri="{FF2B5EF4-FFF2-40B4-BE49-F238E27FC236}">
                    <a16:creationId xmlns:a16="http://schemas.microsoft.com/office/drawing/2014/main" id="{12F03B07-52B7-4651-BA5B-C8E42301EBC3}"/>
                  </a:ext>
                </a:extLst>
              </p:cNvPr>
              <p:cNvSpPr txBox="1"/>
              <p:nvPr/>
            </p:nvSpPr>
            <p:spPr>
              <a:xfrm>
                <a:off x="5562600" y="3953563"/>
                <a:ext cx="336953" cy="1309789"/>
              </a:xfrm>
              <a:prstGeom prst="rect">
                <a:avLst/>
              </a:prstGeom>
              <a:noFill/>
            </p:spPr>
            <p:txBody>
              <a:bodyPr wrap="square" rtlCol="0">
                <a:spAutoFit/>
              </a:bodyPr>
              <a:lstStyle/>
              <a:p>
                <a:pPr algn="ctr"/>
                <a:endParaRPr lang="en-US" sz="1400" b="1"/>
              </a:p>
              <a:p>
                <a:pPr algn="ctr"/>
                <a:r>
                  <a:rPr lang="en-US" sz="1400" b="1"/>
                  <a:t>S</a:t>
                </a:r>
              </a:p>
              <a:p>
                <a:pPr algn="ctr"/>
                <a:r>
                  <a:rPr lang="en-US" sz="1400" b="1"/>
                  <a:t>C</a:t>
                </a:r>
              </a:p>
              <a:p>
                <a:pPr algn="ctr"/>
                <a:r>
                  <a:rPr lang="en-US" sz="1400" b="1"/>
                  <a:t>R</a:t>
                </a:r>
              </a:p>
              <a:p>
                <a:pPr algn="ctr"/>
                <a:r>
                  <a:rPr lang="en-US" sz="1400" b="1"/>
                  <a:t>E</a:t>
                </a:r>
              </a:p>
              <a:p>
                <a:pPr algn="ctr"/>
                <a:r>
                  <a:rPr lang="en-US" sz="1400" b="1"/>
                  <a:t>E</a:t>
                </a:r>
              </a:p>
              <a:p>
                <a:pPr algn="ctr"/>
                <a:r>
                  <a:rPr lang="en-US" sz="1400" b="1"/>
                  <a:t>N</a:t>
                </a:r>
              </a:p>
            </p:txBody>
          </p:sp>
          <p:sp>
            <p:nvSpPr>
              <p:cNvPr id="31" name="TextBox 30">
                <a:extLst>
                  <a:ext uri="{FF2B5EF4-FFF2-40B4-BE49-F238E27FC236}">
                    <a16:creationId xmlns:a16="http://schemas.microsoft.com/office/drawing/2014/main" id="{AFCAE135-8A0C-44B7-B65E-C46A5CB0F167}"/>
                  </a:ext>
                </a:extLst>
              </p:cNvPr>
              <p:cNvSpPr txBox="1"/>
              <p:nvPr/>
            </p:nvSpPr>
            <p:spPr>
              <a:xfrm>
                <a:off x="7133556" y="3447852"/>
                <a:ext cx="195444" cy="1828994"/>
              </a:xfrm>
              <a:prstGeom prst="rect">
                <a:avLst/>
              </a:prstGeom>
              <a:noFill/>
            </p:spPr>
            <p:txBody>
              <a:bodyPr wrap="square" rtlCol="0">
                <a:spAutoFit/>
              </a:bodyPr>
              <a:lstStyle/>
              <a:p>
                <a:pPr algn="ctr"/>
                <a:endParaRPr lang="en-US" sz="1400" b="1"/>
              </a:p>
              <a:p>
                <a:pPr algn="ctr"/>
                <a:endParaRPr lang="en-US" sz="1400" b="1"/>
              </a:p>
              <a:p>
                <a:pPr algn="ctr"/>
                <a:r>
                  <a:rPr lang="en-US" sz="1400" b="1"/>
                  <a:t>WELLNESS</a:t>
                </a:r>
              </a:p>
            </p:txBody>
          </p:sp>
          <p:sp>
            <p:nvSpPr>
              <p:cNvPr id="32" name="TextBox 31">
                <a:extLst>
                  <a:ext uri="{FF2B5EF4-FFF2-40B4-BE49-F238E27FC236}">
                    <a16:creationId xmlns:a16="http://schemas.microsoft.com/office/drawing/2014/main" id="{6E3D2FB1-E53B-4E07-A24B-28509330B91D}"/>
                  </a:ext>
                </a:extLst>
              </p:cNvPr>
              <p:cNvSpPr txBox="1"/>
              <p:nvPr/>
            </p:nvSpPr>
            <p:spPr>
              <a:xfrm>
                <a:off x="3886136" y="3030711"/>
                <a:ext cx="476558" cy="2191377"/>
              </a:xfrm>
              <a:prstGeom prst="rect">
                <a:avLst/>
              </a:prstGeom>
              <a:noFill/>
            </p:spPr>
            <p:txBody>
              <a:bodyPr wrap="square" rtlCol="0">
                <a:spAutoFit/>
              </a:bodyPr>
              <a:lstStyle/>
              <a:p>
                <a:pPr algn="ctr"/>
                <a:r>
                  <a:rPr lang="en-US" sz="1200" b="1"/>
                  <a:t>C</a:t>
                </a:r>
              </a:p>
              <a:p>
                <a:pPr algn="ctr"/>
                <a:r>
                  <a:rPr lang="en-US" sz="1200" b="1"/>
                  <a:t>O</a:t>
                </a:r>
              </a:p>
              <a:p>
                <a:pPr algn="ctr"/>
                <a:r>
                  <a:rPr lang="en-US" sz="1200" b="1"/>
                  <a:t>U</a:t>
                </a:r>
              </a:p>
              <a:p>
                <a:pPr algn="ctr"/>
                <a:r>
                  <a:rPr lang="en-US" sz="1200" b="1"/>
                  <a:t>N</a:t>
                </a:r>
              </a:p>
              <a:p>
                <a:pPr algn="ctr"/>
                <a:r>
                  <a:rPr lang="en-US" sz="1200" b="1"/>
                  <a:t>S</a:t>
                </a:r>
              </a:p>
              <a:p>
                <a:pPr algn="ctr"/>
                <a:r>
                  <a:rPr lang="en-US" sz="1200" b="1"/>
                  <a:t>E</a:t>
                </a:r>
              </a:p>
              <a:p>
                <a:pPr algn="ctr"/>
                <a:r>
                  <a:rPr lang="en-US" sz="1200" b="1"/>
                  <a:t>L</a:t>
                </a:r>
              </a:p>
              <a:p>
                <a:pPr algn="ctr"/>
                <a:r>
                  <a:rPr lang="en-US" sz="1200" b="1"/>
                  <a:t>I</a:t>
                </a:r>
              </a:p>
              <a:p>
                <a:pPr algn="ctr"/>
                <a:r>
                  <a:rPr lang="en-US" sz="1200" b="1"/>
                  <a:t>N</a:t>
                </a:r>
              </a:p>
              <a:p>
                <a:pPr algn="ctr"/>
                <a:r>
                  <a:rPr lang="en-US" sz="1200" b="1"/>
                  <a:t>G</a:t>
                </a:r>
              </a:p>
              <a:p>
                <a:pPr algn="ctr"/>
                <a:r>
                  <a:rPr lang="en-US" sz="1200" b="1"/>
                  <a:t>*</a:t>
                </a:r>
              </a:p>
              <a:p>
                <a:pPr algn="ctr"/>
                <a:r>
                  <a:rPr lang="en-US" sz="1200" b="1"/>
                  <a:t>MH &amp; SA</a:t>
                </a:r>
              </a:p>
              <a:p>
                <a:endParaRPr lang="en-US" sz="1200" b="1"/>
              </a:p>
            </p:txBody>
          </p:sp>
          <p:sp>
            <p:nvSpPr>
              <p:cNvPr id="33" name="TextBox 32">
                <a:extLst>
                  <a:ext uri="{FF2B5EF4-FFF2-40B4-BE49-F238E27FC236}">
                    <a16:creationId xmlns:a16="http://schemas.microsoft.com/office/drawing/2014/main" id="{1FD81FC4-E683-4B97-B9FE-E44170640820}"/>
                  </a:ext>
                </a:extLst>
              </p:cNvPr>
              <p:cNvSpPr txBox="1"/>
              <p:nvPr/>
            </p:nvSpPr>
            <p:spPr>
              <a:xfrm>
                <a:off x="3689245" y="5654707"/>
                <a:ext cx="3906798" cy="352635"/>
              </a:xfrm>
              <a:prstGeom prst="rect">
                <a:avLst/>
              </a:prstGeom>
              <a:noFill/>
            </p:spPr>
            <p:txBody>
              <a:bodyPr wrap="square" rtlCol="0">
                <a:spAutoFit/>
              </a:bodyPr>
              <a:lstStyle/>
              <a:p>
                <a:pPr algn="ctr"/>
                <a:r>
                  <a:rPr lang="en-US" sz="2200" b="1" dirty="0">
                    <a:solidFill>
                      <a:srgbClr val="002060"/>
                    </a:solidFill>
                  </a:rPr>
                  <a:t>Spiritually Integrated Care</a:t>
                </a:r>
              </a:p>
            </p:txBody>
          </p:sp>
          <p:sp>
            <p:nvSpPr>
              <p:cNvPr id="34" name="TextBox 33">
                <a:extLst>
                  <a:ext uri="{FF2B5EF4-FFF2-40B4-BE49-F238E27FC236}">
                    <a16:creationId xmlns:a16="http://schemas.microsoft.com/office/drawing/2014/main" id="{F40B3B2F-C38D-4E40-AB1F-B07CDDA817AF}"/>
                  </a:ext>
                </a:extLst>
              </p:cNvPr>
              <p:cNvSpPr txBox="1"/>
              <p:nvPr/>
            </p:nvSpPr>
            <p:spPr>
              <a:xfrm>
                <a:off x="2887941" y="5947479"/>
                <a:ext cx="5385854" cy="528953"/>
              </a:xfrm>
              <a:prstGeom prst="rect">
                <a:avLst/>
              </a:prstGeom>
              <a:noFill/>
            </p:spPr>
            <p:txBody>
              <a:bodyPr wrap="square" rtlCol="0">
                <a:spAutoFit/>
              </a:bodyPr>
              <a:lstStyle/>
              <a:p>
                <a:pPr algn="ctr"/>
                <a:r>
                  <a:rPr lang="en-US" b="1" dirty="0">
                    <a:solidFill>
                      <a:schemeClr val="accent2">
                        <a:lumMod val="75000"/>
                      </a:schemeClr>
                    </a:solidFill>
                  </a:rPr>
                  <a:t>Fees for services, Community Investment </a:t>
                </a:r>
                <a:br>
                  <a:rPr lang="en-US" b="1" dirty="0">
                    <a:solidFill>
                      <a:schemeClr val="accent2">
                        <a:lumMod val="75000"/>
                      </a:schemeClr>
                    </a:solidFill>
                  </a:rPr>
                </a:br>
                <a:r>
                  <a:rPr lang="en-US" b="1" dirty="0">
                    <a:solidFill>
                      <a:schemeClr val="accent2">
                        <a:lumMod val="75000"/>
                      </a:schemeClr>
                    </a:solidFill>
                  </a:rPr>
                  <a:t>(Grants, Donations, Sponsorships)</a:t>
                </a:r>
              </a:p>
            </p:txBody>
          </p:sp>
          <p:sp>
            <p:nvSpPr>
              <p:cNvPr id="35" name="TextBox 34">
                <a:extLst>
                  <a:ext uri="{FF2B5EF4-FFF2-40B4-BE49-F238E27FC236}">
                    <a16:creationId xmlns:a16="http://schemas.microsoft.com/office/drawing/2014/main" id="{0D586354-8661-4F55-9BE7-AFA148FD4EC0}"/>
                  </a:ext>
                </a:extLst>
              </p:cNvPr>
              <p:cNvSpPr txBox="1"/>
              <p:nvPr/>
            </p:nvSpPr>
            <p:spPr>
              <a:xfrm>
                <a:off x="3288807" y="2284773"/>
                <a:ext cx="4663579" cy="377824"/>
              </a:xfrm>
              <a:prstGeom prst="rect">
                <a:avLst/>
              </a:prstGeom>
              <a:noFill/>
            </p:spPr>
            <p:txBody>
              <a:bodyPr wrap="square">
                <a:spAutoFit/>
              </a:bodyPr>
              <a:lstStyle/>
              <a:p>
                <a:pPr algn="ctr"/>
                <a:r>
                  <a:rPr lang="en-US" sz="2400" b="1">
                    <a:solidFill>
                      <a:srgbClr val="002060"/>
                    </a:solidFill>
                  </a:rPr>
                  <a:t>Supporting the Community</a:t>
                </a:r>
              </a:p>
            </p:txBody>
          </p:sp>
        </p:grpSp>
      </p:grpSp>
      <p:sp>
        <p:nvSpPr>
          <p:cNvPr id="21" name="Rectangle: Rounded Corners 20">
            <a:extLst>
              <a:ext uri="{FF2B5EF4-FFF2-40B4-BE49-F238E27FC236}">
                <a16:creationId xmlns:a16="http://schemas.microsoft.com/office/drawing/2014/main" id="{457D3524-4E52-46AA-AD33-50F518E5E7F7}"/>
              </a:ext>
            </a:extLst>
          </p:cNvPr>
          <p:cNvSpPr/>
          <p:nvPr/>
        </p:nvSpPr>
        <p:spPr>
          <a:xfrm>
            <a:off x="5854806" y="2551749"/>
            <a:ext cx="878917" cy="1341657"/>
          </a:xfrm>
          <a:prstGeom prst="roundRect">
            <a:avLst/>
          </a:prstGeom>
          <a:solidFill>
            <a:schemeClr val="accent6">
              <a:lumMod val="75000"/>
              <a:alpha val="5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rgbClr val="002060"/>
                </a:solidFill>
              </a:rPr>
              <a:t>School Based Mental Health Services </a:t>
            </a:r>
          </a:p>
        </p:txBody>
      </p:sp>
      <p:sp>
        <p:nvSpPr>
          <p:cNvPr id="3" name="TextBox 2">
            <a:extLst>
              <a:ext uri="{FF2B5EF4-FFF2-40B4-BE49-F238E27FC236}">
                <a16:creationId xmlns:a16="http://schemas.microsoft.com/office/drawing/2014/main" id="{F5A03618-C332-488F-9DA8-50696C11BE8F}"/>
              </a:ext>
            </a:extLst>
          </p:cNvPr>
          <p:cNvSpPr txBox="1"/>
          <p:nvPr/>
        </p:nvSpPr>
        <p:spPr>
          <a:xfrm>
            <a:off x="2889504" y="3486347"/>
            <a:ext cx="2088539" cy="307777"/>
          </a:xfrm>
          <a:prstGeom prst="rect">
            <a:avLst/>
          </a:prstGeom>
          <a:noFill/>
        </p:spPr>
        <p:txBody>
          <a:bodyPr wrap="square" rtlCol="0">
            <a:spAutoFit/>
          </a:bodyPr>
          <a:lstStyle/>
          <a:p>
            <a:pPr algn="ctr"/>
            <a:r>
              <a:rPr lang="en-US" sz="1400" b="1" dirty="0">
                <a:solidFill>
                  <a:srgbClr val="00B050"/>
                </a:solidFill>
              </a:rPr>
              <a:t>In  English  and  Spanish</a:t>
            </a:r>
            <a:endParaRPr lang="en-US" sz="1000" b="1" dirty="0">
              <a:solidFill>
                <a:srgbClr val="00B050"/>
              </a:solidFill>
            </a:endParaRPr>
          </a:p>
        </p:txBody>
      </p:sp>
      <p:sp>
        <p:nvSpPr>
          <p:cNvPr id="45" name="TextBox 44">
            <a:extLst>
              <a:ext uri="{FF2B5EF4-FFF2-40B4-BE49-F238E27FC236}">
                <a16:creationId xmlns:a16="http://schemas.microsoft.com/office/drawing/2014/main" id="{D76C5121-43DF-419E-B1B7-4F7AB7BD0FAF}"/>
              </a:ext>
            </a:extLst>
          </p:cNvPr>
          <p:cNvSpPr txBox="1"/>
          <p:nvPr/>
        </p:nvSpPr>
        <p:spPr>
          <a:xfrm>
            <a:off x="9588603" y="3475142"/>
            <a:ext cx="2088822" cy="523220"/>
          </a:xfrm>
          <a:prstGeom prst="rect">
            <a:avLst/>
          </a:prstGeom>
          <a:noFill/>
        </p:spPr>
        <p:txBody>
          <a:bodyPr wrap="square" rtlCol="0">
            <a:spAutoFit/>
          </a:bodyPr>
          <a:lstStyle/>
          <a:p>
            <a:pPr algn="ctr"/>
            <a:r>
              <a:rPr lang="en-US" sz="1400" b="1" dirty="0">
                <a:solidFill>
                  <a:srgbClr val="00B050"/>
                </a:solidFill>
              </a:rPr>
              <a:t>For Faith  Communities and other  Organizations </a:t>
            </a:r>
          </a:p>
        </p:txBody>
      </p:sp>
      <p:cxnSp>
        <p:nvCxnSpPr>
          <p:cNvPr id="6" name="Straight Arrow Connector 5">
            <a:extLst>
              <a:ext uri="{FF2B5EF4-FFF2-40B4-BE49-F238E27FC236}">
                <a16:creationId xmlns:a16="http://schemas.microsoft.com/office/drawing/2014/main" id="{0E751981-1D15-47A3-AAFE-0EF59DE59C0E}"/>
              </a:ext>
            </a:extLst>
          </p:cNvPr>
          <p:cNvCxnSpPr>
            <a:cxnSpLocks/>
          </p:cNvCxnSpPr>
          <p:nvPr/>
        </p:nvCxnSpPr>
        <p:spPr>
          <a:xfrm flipH="1">
            <a:off x="5588447" y="3811398"/>
            <a:ext cx="2663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58B7ECEF-E0AF-4F78-A1CB-FB4689B18DE7}"/>
              </a:ext>
            </a:extLst>
          </p:cNvPr>
          <p:cNvCxnSpPr>
            <a:cxnSpLocks/>
          </p:cNvCxnSpPr>
          <p:nvPr/>
        </p:nvCxnSpPr>
        <p:spPr>
          <a:xfrm>
            <a:off x="6733407" y="3788983"/>
            <a:ext cx="2096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2C792AC-52C7-48E9-AE2F-BAF5D2980D2D}"/>
              </a:ext>
            </a:extLst>
          </p:cNvPr>
          <p:cNvSpPr txBox="1"/>
          <p:nvPr/>
        </p:nvSpPr>
        <p:spPr>
          <a:xfrm>
            <a:off x="2636287" y="2619194"/>
            <a:ext cx="2203269" cy="307777"/>
          </a:xfrm>
          <a:prstGeom prst="rect">
            <a:avLst/>
          </a:prstGeom>
          <a:noFill/>
        </p:spPr>
        <p:txBody>
          <a:bodyPr wrap="square" rtlCol="0">
            <a:spAutoFit/>
          </a:bodyPr>
          <a:lstStyle/>
          <a:p>
            <a:r>
              <a:rPr lang="en-US" sz="1400" b="1" dirty="0">
                <a:solidFill>
                  <a:srgbClr val="00B050"/>
                </a:solidFill>
              </a:rPr>
              <a:t>Outpatient Mental health</a:t>
            </a:r>
          </a:p>
        </p:txBody>
      </p:sp>
      <p:sp>
        <p:nvSpPr>
          <p:cNvPr id="49" name="TextBox 48">
            <a:extLst>
              <a:ext uri="{FF2B5EF4-FFF2-40B4-BE49-F238E27FC236}">
                <a16:creationId xmlns:a16="http://schemas.microsoft.com/office/drawing/2014/main" id="{DD03E5AB-5B55-42FC-BC30-BDD85BD88AC5}"/>
              </a:ext>
            </a:extLst>
          </p:cNvPr>
          <p:cNvSpPr txBox="1"/>
          <p:nvPr/>
        </p:nvSpPr>
        <p:spPr>
          <a:xfrm>
            <a:off x="3347660" y="2946554"/>
            <a:ext cx="2203269" cy="307777"/>
          </a:xfrm>
          <a:prstGeom prst="rect">
            <a:avLst/>
          </a:prstGeom>
          <a:noFill/>
        </p:spPr>
        <p:txBody>
          <a:bodyPr wrap="square" rtlCol="0">
            <a:spAutoFit/>
          </a:bodyPr>
          <a:lstStyle/>
          <a:p>
            <a:r>
              <a:rPr lang="en-US" sz="1400" b="1" dirty="0">
                <a:solidFill>
                  <a:srgbClr val="00B050"/>
                </a:solidFill>
              </a:rPr>
              <a:t>Substance Abuse</a:t>
            </a:r>
          </a:p>
        </p:txBody>
      </p:sp>
      <p:sp>
        <p:nvSpPr>
          <p:cNvPr id="50" name="TextBox 49">
            <a:extLst>
              <a:ext uri="{FF2B5EF4-FFF2-40B4-BE49-F238E27FC236}">
                <a16:creationId xmlns:a16="http://schemas.microsoft.com/office/drawing/2014/main" id="{5348FA96-9F8B-4793-8B02-1E0767571E7C}"/>
              </a:ext>
            </a:extLst>
          </p:cNvPr>
          <p:cNvSpPr txBox="1"/>
          <p:nvPr/>
        </p:nvSpPr>
        <p:spPr>
          <a:xfrm>
            <a:off x="3414360" y="3833294"/>
            <a:ext cx="2203269" cy="307777"/>
          </a:xfrm>
          <a:prstGeom prst="rect">
            <a:avLst/>
          </a:prstGeom>
          <a:noFill/>
        </p:spPr>
        <p:txBody>
          <a:bodyPr wrap="square" rtlCol="0">
            <a:spAutoFit/>
          </a:bodyPr>
          <a:lstStyle/>
          <a:p>
            <a:r>
              <a:rPr lang="en-US" sz="1400" b="1" dirty="0">
                <a:solidFill>
                  <a:srgbClr val="00B050"/>
                </a:solidFill>
              </a:rPr>
              <a:t>Training Program</a:t>
            </a:r>
          </a:p>
        </p:txBody>
      </p:sp>
      <p:sp>
        <p:nvSpPr>
          <p:cNvPr id="51" name="TextBox 50">
            <a:extLst>
              <a:ext uri="{FF2B5EF4-FFF2-40B4-BE49-F238E27FC236}">
                <a16:creationId xmlns:a16="http://schemas.microsoft.com/office/drawing/2014/main" id="{1ED39F55-B717-47D7-8709-9C2A80EC05E7}"/>
              </a:ext>
            </a:extLst>
          </p:cNvPr>
          <p:cNvSpPr txBox="1"/>
          <p:nvPr/>
        </p:nvSpPr>
        <p:spPr>
          <a:xfrm>
            <a:off x="3336092" y="3212227"/>
            <a:ext cx="2203269" cy="307777"/>
          </a:xfrm>
          <a:prstGeom prst="rect">
            <a:avLst/>
          </a:prstGeom>
          <a:noFill/>
        </p:spPr>
        <p:txBody>
          <a:bodyPr wrap="square" rtlCol="0">
            <a:spAutoFit/>
          </a:bodyPr>
          <a:lstStyle/>
          <a:p>
            <a:r>
              <a:rPr lang="en-US" sz="1400" b="1" dirty="0">
                <a:solidFill>
                  <a:srgbClr val="00B050"/>
                </a:solidFill>
              </a:rPr>
              <a:t>SBMH Counseling</a:t>
            </a:r>
          </a:p>
        </p:txBody>
      </p:sp>
      <p:sp>
        <p:nvSpPr>
          <p:cNvPr id="52" name="TextBox 51">
            <a:extLst>
              <a:ext uri="{FF2B5EF4-FFF2-40B4-BE49-F238E27FC236}">
                <a16:creationId xmlns:a16="http://schemas.microsoft.com/office/drawing/2014/main" id="{10C698BE-F9C5-40E0-891D-9371F9F9F91F}"/>
              </a:ext>
            </a:extLst>
          </p:cNvPr>
          <p:cNvSpPr txBox="1"/>
          <p:nvPr/>
        </p:nvSpPr>
        <p:spPr>
          <a:xfrm>
            <a:off x="7607861" y="3656165"/>
            <a:ext cx="1432044" cy="738664"/>
          </a:xfrm>
          <a:prstGeom prst="rect">
            <a:avLst/>
          </a:prstGeom>
          <a:noFill/>
        </p:spPr>
        <p:txBody>
          <a:bodyPr wrap="square" rtlCol="0">
            <a:spAutoFit/>
          </a:bodyPr>
          <a:lstStyle/>
          <a:p>
            <a:r>
              <a:rPr lang="en-US" sz="1400" b="1">
                <a:solidFill>
                  <a:srgbClr val="00B050"/>
                </a:solidFill>
              </a:rPr>
              <a:t>Direct service within 40 miles radius</a:t>
            </a:r>
          </a:p>
        </p:txBody>
      </p:sp>
      <p:sp>
        <p:nvSpPr>
          <p:cNvPr id="53" name="TextBox 52">
            <a:extLst>
              <a:ext uri="{FF2B5EF4-FFF2-40B4-BE49-F238E27FC236}">
                <a16:creationId xmlns:a16="http://schemas.microsoft.com/office/drawing/2014/main" id="{25807ABE-9068-466C-B836-79C8F211D2F8}"/>
              </a:ext>
            </a:extLst>
          </p:cNvPr>
          <p:cNvSpPr txBox="1"/>
          <p:nvPr/>
        </p:nvSpPr>
        <p:spPr>
          <a:xfrm>
            <a:off x="7595216" y="4363428"/>
            <a:ext cx="1392945" cy="523220"/>
          </a:xfrm>
          <a:prstGeom prst="rect">
            <a:avLst/>
          </a:prstGeom>
          <a:noFill/>
        </p:spPr>
        <p:txBody>
          <a:bodyPr wrap="square" rtlCol="0">
            <a:spAutoFit/>
          </a:bodyPr>
          <a:lstStyle/>
          <a:p>
            <a:r>
              <a:rPr lang="en-US" sz="1400" b="1">
                <a:solidFill>
                  <a:srgbClr val="00B050"/>
                </a:solidFill>
              </a:rPr>
              <a:t>Candid™ – licensing model</a:t>
            </a:r>
          </a:p>
        </p:txBody>
      </p:sp>
      <p:sp>
        <p:nvSpPr>
          <p:cNvPr id="54" name="TextBox 53">
            <a:extLst>
              <a:ext uri="{FF2B5EF4-FFF2-40B4-BE49-F238E27FC236}">
                <a16:creationId xmlns:a16="http://schemas.microsoft.com/office/drawing/2014/main" id="{3FD00C68-59C2-4C2C-9C18-45EC0FD0D144}"/>
              </a:ext>
            </a:extLst>
          </p:cNvPr>
          <p:cNvSpPr txBox="1"/>
          <p:nvPr/>
        </p:nvSpPr>
        <p:spPr>
          <a:xfrm>
            <a:off x="9548890" y="2490061"/>
            <a:ext cx="2203269" cy="800219"/>
          </a:xfrm>
          <a:prstGeom prst="rect">
            <a:avLst/>
          </a:prstGeom>
          <a:noFill/>
        </p:spPr>
        <p:txBody>
          <a:bodyPr wrap="square" rtlCol="0">
            <a:spAutoFit/>
          </a:bodyPr>
          <a:lstStyle/>
          <a:p>
            <a:r>
              <a:rPr lang="en-US" sz="1400" b="1">
                <a:solidFill>
                  <a:srgbClr val="00B050"/>
                </a:solidFill>
              </a:rPr>
              <a:t>Faith communities</a:t>
            </a:r>
          </a:p>
          <a:p>
            <a:r>
              <a:rPr lang="en-US" sz="1400" b="1">
                <a:solidFill>
                  <a:srgbClr val="00B050"/>
                </a:solidFill>
              </a:rPr>
              <a:t>MHM – 3 tier model</a:t>
            </a:r>
          </a:p>
          <a:p>
            <a:endParaRPr lang="en-US"/>
          </a:p>
        </p:txBody>
      </p:sp>
      <p:sp>
        <p:nvSpPr>
          <p:cNvPr id="55" name="TextBox 54">
            <a:extLst>
              <a:ext uri="{FF2B5EF4-FFF2-40B4-BE49-F238E27FC236}">
                <a16:creationId xmlns:a16="http://schemas.microsoft.com/office/drawing/2014/main" id="{D2B56EB1-B329-4BB1-9C20-3715F7742394}"/>
              </a:ext>
            </a:extLst>
          </p:cNvPr>
          <p:cNvSpPr txBox="1"/>
          <p:nvPr/>
        </p:nvSpPr>
        <p:spPr>
          <a:xfrm>
            <a:off x="9548890" y="3027932"/>
            <a:ext cx="2203269" cy="307777"/>
          </a:xfrm>
          <a:prstGeom prst="rect">
            <a:avLst/>
          </a:prstGeom>
          <a:noFill/>
        </p:spPr>
        <p:txBody>
          <a:bodyPr wrap="square" rtlCol="0">
            <a:spAutoFit/>
          </a:bodyPr>
          <a:lstStyle/>
          <a:p>
            <a:r>
              <a:rPr lang="en-US" sz="1400" b="1">
                <a:solidFill>
                  <a:srgbClr val="00B050"/>
                </a:solidFill>
              </a:rPr>
              <a:t>Leadership Coaching</a:t>
            </a:r>
          </a:p>
        </p:txBody>
      </p:sp>
      <p:pic>
        <p:nvPicPr>
          <p:cNvPr id="56" name="Picture 55">
            <a:extLst>
              <a:ext uri="{FF2B5EF4-FFF2-40B4-BE49-F238E27FC236}">
                <a16:creationId xmlns:a16="http://schemas.microsoft.com/office/drawing/2014/main" id="{5B03FEC1-03C2-0ECC-CD1E-EFE1302A87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833" y="537068"/>
            <a:ext cx="2656363" cy="1385878"/>
          </a:xfrm>
          <a:prstGeom prst="rect">
            <a:avLst/>
          </a:prstGeom>
        </p:spPr>
      </p:pic>
      <p:pic>
        <p:nvPicPr>
          <p:cNvPr id="57" name="Picture 4" descr="A Community Assessment for the Fox Cities of Wisconsin">
            <a:extLst>
              <a:ext uri="{FF2B5EF4-FFF2-40B4-BE49-F238E27FC236}">
                <a16:creationId xmlns:a16="http://schemas.microsoft.com/office/drawing/2014/main" id="{A4A41943-7DFE-DDD6-6888-95686CDB57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76008" y="4849054"/>
            <a:ext cx="670979" cy="412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11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B6597D-598F-98AE-9D42-C83957CE9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1444" y="3061981"/>
            <a:ext cx="2068676" cy="1079270"/>
          </a:xfrm>
          <a:prstGeom prst="rect">
            <a:avLst/>
          </a:prstGeom>
        </p:spPr>
      </p:pic>
      <p:pic>
        <p:nvPicPr>
          <p:cNvPr id="6" name="Content Placeholder 5">
            <a:extLst>
              <a:ext uri="{FF2B5EF4-FFF2-40B4-BE49-F238E27FC236}">
                <a16:creationId xmlns:a16="http://schemas.microsoft.com/office/drawing/2014/main" id="{CB6B9D96-D4CA-0FA6-6A5A-85831099FA4D}"/>
              </a:ext>
            </a:extLst>
          </p:cNvPr>
          <p:cNvPicPr>
            <a:picLocks noGrp="1" noChangeAspect="1"/>
          </p:cNvPicPr>
          <p:nvPr>
            <p:ph idx="1"/>
          </p:nvPr>
        </p:nvPicPr>
        <p:blipFill>
          <a:blip r:embed="rId4"/>
          <a:stretch>
            <a:fillRect/>
          </a:stretch>
        </p:blipFill>
        <p:spPr>
          <a:xfrm>
            <a:off x="0" y="6299"/>
            <a:ext cx="8857358" cy="6851701"/>
          </a:xfrm>
          <a:prstGeom prst="rect">
            <a:avLst/>
          </a:prstGeom>
        </p:spPr>
      </p:pic>
      <p:sp>
        <p:nvSpPr>
          <p:cNvPr id="2" name="Rectangle 1">
            <a:extLst>
              <a:ext uri="{FF2B5EF4-FFF2-40B4-BE49-F238E27FC236}">
                <a16:creationId xmlns:a16="http://schemas.microsoft.com/office/drawing/2014/main" id="{48AE9914-82B8-DE40-7239-072BC1C18022}"/>
              </a:ext>
            </a:extLst>
          </p:cNvPr>
          <p:cNvSpPr/>
          <p:nvPr/>
        </p:nvSpPr>
        <p:spPr>
          <a:xfrm>
            <a:off x="6807200" y="6436360"/>
            <a:ext cx="162560" cy="137160"/>
          </a:xfrm>
          <a:prstGeom prst="rect">
            <a:avLst/>
          </a:prstGeom>
          <a:solidFill>
            <a:schemeClr val="accent1">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997CD1-41C9-9FE2-CC89-7B673CE9DE28}"/>
              </a:ext>
            </a:extLst>
          </p:cNvPr>
          <p:cNvSpPr/>
          <p:nvPr/>
        </p:nvSpPr>
        <p:spPr>
          <a:xfrm>
            <a:off x="5547360" y="5501640"/>
            <a:ext cx="162560" cy="137160"/>
          </a:xfrm>
          <a:prstGeom prst="rect">
            <a:avLst/>
          </a:prstGeom>
          <a:solidFill>
            <a:schemeClr val="accent1">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1BD40D7-120F-B311-2CD1-F51009D072A9}"/>
              </a:ext>
            </a:extLst>
          </p:cNvPr>
          <p:cNvSpPr/>
          <p:nvPr/>
        </p:nvSpPr>
        <p:spPr>
          <a:xfrm>
            <a:off x="6319520" y="5836920"/>
            <a:ext cx="162560" cy="137160"/>
          </a:xfrm>
          <a:prstGeom prst="rect">
            <a:avLst/>
          </a:prstGeom>
          <a:solidFill>
            <a:schemeClr val="accent1">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FA27D3C-8D2B-82DA-8DF1-F052C1580EA2}"/>
              </a:ext>
            </a:extLst>
          </p:cNvPr>
          <p:cNvSpPr/>
          <p:nvPr/>
        </p:nvSpPr>
        <p:spPr>
          <a:xfrm>
            <a:off x="6410960" y="4536440"/>
            <a:ext cx="162560" cy="137160"/>
          </a:xfrm>
          <a:prstGeom prst="rect">
            <a:avLst/>
          </a:prstGeom>
          <a:solidFill>
            <a:schemeClr val="accent1">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291CC47-A6B8-9CB0-0CC9-596D2AA3119B}"/>
              </a:ext>
            </a:extLst>
          </p:cNvPr>
          <p:cNvSpPr/>
          <p:nvPr/>
        </p:nvSpPr>
        <p:spPr>
          <a:xfrm>
            <a:off x="7203440" y="4120931"/>
            <a:ext cx="162560" cy="137160"/>
          </a:xfrm>
          <a:prstGeom prst="rect">
            <a:avLst/>
          </a:prstGeom>
          <a:solidFill>
            <a:schemeClr val="accent1">
              <a:lumMod val="50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641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65A9DEC-FD23-F090-C678-37312E487ABB}"/>
              </a:ext>
            </a:extLst>
          </p:cNvPr>
          <p:cNvSpPr txBox="1"/>
          <p:nvPr/>
        </p:nvSpPr>
        <p:spPr>
          <a:xfrm>
            <a:off x="2236653" y="237326"/>
            <a:ext cx="9432758" cy="646331"/>
          </a:xfrm>
          <a:prstGeom prst="rect">
            <a:avLst/>
          </a:prstGeom>
          <a:noFill/>
        </p:spPr>
        <p:txBody>
          <a:bodyPr wrap="square" rtlCol="0">
            <a:spAutoFit/>
          </a:bodyPr>
          <a:lstStyle/>
          <a:p>
            <a:pPr algn="ctr"/>
            <a:r>
              <a:rPr lang="en-US" sz="3600" b="1" dirty="0">
                <a:latin typeface="Arial Nova" panose="020B0504020202020204" pitchFamily="34" charset="0"/>
              </a:rPr>
              <a:t>IMPACT</a:t>
            </a:r>
          </a:p>
        </p:txBody>
      </p:sp>
      <p:pic>
        <p:nvPicPr>
          <p:cNvPr id="9" name="Picture 8" descr="Logo, company name&#10;&#10;Description automatically generated">
            <a:extLst>
              <a:ext uri="{FF2B5EF4-FFF2-40B4-BE49-F238E27FC236}">
                <a16:creationId xmlns:a16="http://schemas.microsoft.com/office/drawing/2014/main" id="{1F0341A8-8F26-099F-D34D-ED86CBDDE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59" y="293940"/>
            <a:ext cx="2281991" cy="1179435"/>
          </a:xfrm>
          <a:prstGeom prst="rect">
            <a:avLst/>
          </a:prstGeom>
        </p:spPr>
      </p:pic>
      <p:sp>
        <p:nvSpPr>
          <p:cNvPr id="5" name="TextBox 4">
            <a:extLst>
              <a:ext uri="{FF2B5EF4-FFF2-40B4-BE49-F238E27FC236}">
                <a16:creationId xmlns:a16="http://schemas.microsoft.com/office/drawing/2014/main" id="{DE0FDB0E-2BB4-B1B7-A5E0-A946B8BDD36B}"/>
              </a:ext>
            </a:extLst>
          </p:cNvPr>
          <p:cNvSpPr txBox="1"/>
          <p:nvPr/>
        </p:nvSpPr>
        <p:spPr>
          <a:xfrm>
            <a:off x="10161961" y="560491"/>
            <a:ext cx="1683595" cy="5755422"/>
          </a:xfrm>
          <a:prstGeom prst="rect">
            <a:avLst/>
          </a:prstGeom>
          <a:noFill/>
        </p:spPr>
        <p:txBody>
          <a:bodyPr wrap="square" rtlCol="0">
            <a:spAutoFit/>
          </a:bodyPr>
          <a:lstStyle/>
          <a:p>
            <a:pPr algn="ctr"/>
            <a:r>
              <a:rPr lang="en-US" sz="2400" b="1" dirty="0">
                <a:latin typeface="Arial Nova" panose="020B0504020202020204" pitchFamily="34" charset="0"/>
              </a:rPr>
              <a:t>2023</a:t>
            </a:r>
            <a:endParaRPr lang="en-US" sz="1600" b="1" dirty="0">
              <a:latin typeface="Arial Nova" panose="020B0504020202020204" pitchFamily="34" charset="0"/>
            </a:endParaRPr>
          </a:p>
          <a:p>
            <a:pPr algn="ctr"/>
            <a:endParaRPr lang="en-US" sz="1600" b="1" dirty="0">
              <a:latin typeface="Arial Nova" panose="020B0504020202020204" pitchFamily="34" charset="0"/>
            </a:endParaRPr>
          </a:p>
          <a:p>
            <a:pPr algn="ctr"/>
            <a:r>
              <a:rPr lang="en-US" sz="1600" b="1" dirty="0">
                <a:solidFill>
                  <a:schemeClr val="accent6"/>
                </a:solidFill>
                <a:latin typeface="Arial Nova" panose="020B0504020202020204" pitchFamily="34" charset="0"/>
              </a:rPr>
              <a:t>1221 </a:t>
            </a:r>
          </a:p>
          <a:p>
            <a:pPr algn="ctr"/>
            <a:r>
              <a:rPr lang="en-US" sz="1600" b="1" dirty="0">
                <a:solidFill>
                  <a:schemeClr val="accent6"/>
                </a:solidFill>
                <a:latin typeface="Arial Nova" panose="020B0504020202020204" pitchFamily="34" charset="0"/>
              </a:rPr>
              <a:t>Clients in Care by April 31</a:t>
            </a:r>
          </a:p>
          <a:p>
            <a:pPr algn="ctr"/>
            <a:r>
              <a:rPr lang="en-US" sz="1600" b="1" dirty="0">
                <a:latin typeface="Arial Nova" panose="020B0504020202020204" pitchFamily="34" charset="0"/>
              </a:rPr>
              <a:t>…</a:t>
            </a:r>
          </a:p>
          <a:p>
            <a:pPr algn="ctr"/>
            <a:r>
              <a:rPr lang="en-US" sz="1600" dirty="0">
                <a:solidFill>
                  <a:schemeClr val="accent2"/>
                </a:solidFill>
                <a:latin typeface="Arial Nova" panose="020B0504020202020204" pitchFamily="34" charset="0"/>
              </a:rPr>
              <a:t>Average # of intakes/</a:t>
            </a:r>
            <a:r>
              <a:rPr lang="en-US" sz="1600" dirty="0" err="1">
                <a:solidFill>
                  <a:schemeClr val="accent2"/>
                </a:solidFill>
                <a:latin typeface="Arial Nova" panose="020B0504020202020204" pitchFamily="34" charset="0"/>
              </a:rPr>
              <a:t>mo</a:t>
            </a:r>
            <a:r>
              <a:rPr lang="en-US" sz="1600" dirty="0">
                <a:solidFill>
                  <a:schemeClr val="accent2"/>
                </a:solidFill>
                <a:latin typeface="Arial Nova" panose="020B0504020202020204" pitchFamily="34" charset="0"/>
              </a:rPr>
              <a:t> </a:t>
            </a:r>
          </a:p>
          <a:p>
            <a:pPr algn="ctr"/>
            <a:r>
              <a:rPr lang="en-US" sz="1600" dirty="0">
                <a:solidFill>
                  <a:schemeClr val="accent2"/>
                </a:solidFill>
                <a:latin typeface="Arial Nova" panose="020B0504020202020204" pitchFamily="34" charset="0"/>
              </a:rPr>
              <a:t>in 2022 </a:t>
            </a:r>
            <a:endParaRPr lang="en-US" sz="1600" dirty="0">
              <a:latin typeface="Arial Nova" panose="020B0504020202020204" pitchFamily="34" charset="0"/>
            </a:endParaRPr>
          </a:p>
          <a:p>
            <a:pPr algn="ctr"/>
            <a:r>
              <a:rPr lang="en-US" sz="1600" b="1">
                <a:solidFill>
                  <a:schemeClr val="accent2"/>
                </a:solidFill>
                <a:latin typeface="Arial Nova" panose="020B0504020202020204" pitchFamily="34" charset="0"/>
              </a:rPr>
              <a:t>98.5</a:t>
            </a:r>
          </a:p>
          <a:p>
            <a:pPr algn="ctr"/>
            <a:endParaRPr lang="en-US" sz="1600" b="1" dirty="0">
              <a:solidFill>
                <a:schemeClr val="accent2"/>
              </a:solidFill>
              <a:latin typeface="Arial Nova" panose="020B0504020202020204" pitchFamily="34" charset="0"/>
            </a:endParaRPr>
          </a:p>
          <a:p>
            <a:pPr algn="ctr"/>
            <a:r>
              <a:rPr lang="en-US" sz="1600" dirty="0">
                <a:solidFill>
                  <a:schemeClr val="accent2"/>
                </a:solidFill>
                <a:latin typeface="Arial Nova" panose="020B0504020202020204" pitchFamily="34" charset="0"/>
              </a:rPr>
              <a:t>In 2023</a:t>
            </a:r>
          </a:p>
          <a:p>
            <a:pPr algn="ctr"/>
            <a:r>
              <a:rPr lang="en-US" sz="1600" b="1" dirty="0">
                <a:solidFill>
                  <a:schemeClr val="accent2"/>
                </a:solidFill>
                <a:latin typeface="Arial Nova" panose="020B0504020202020204" pitchFamily="34" charset="0"/>
              </a:rPr>
              <a:t>74</a:t>
            </a:r>
          </a:p>
          <a:p>
            <a:pPr algn="ctr"/>
            <a:r>
              <a:rPr lang="en-US" sz="1600" b="1" dirty="0">
                <a:latin typeface="Arial Nova" panose="020B0504020202020204" pitchFamily="34" charset="0"/>
              </a:rPr>
              <a:t>…</a:t>
            </a:r>
          </a:p>
          <a:p>
            <a:pPr algn="ctr"/>
            <a:r>
              <a:rPr lang="en-US" sz="1600" dirty="0">
                <a:solidFill>
                  <a:schemeClr val="accent6"/>
                </a:solidFill>
                <a:latin typeface="Arial Nova" panose="020B0504020202020204" pitchFamily="34" charset="0"/>
              </a:rPr>
              <a:t>Average # of clients/</a:t>
            </a:r>
            <a:r>
              <a:rPr lang="en-US" sz="1600" dirty="0" err="1">
                <a:solidFill>
                  <a:schemeClr val="accent6"/>
                </a:solidFill>
                <a:latin typeface="Arial Nova" panose="020B0504020202020204" pitchFamily="34" charset="0"/>
              </a:rPr>
              <a:t>mo</a:t>
            </a:r>
            <a:endParaRPr lang="en-US" sz="1600" dirty="0">
              <a:solidFill>
                <a:schemeClr val="accent6"/>
              </a:solidFill>
              <a:latin typeface="Arial Nova" panose="020B0504020202020204" pitchFamily="34" charset="0"/>
            </a:endParaRPr>
          </a:p>
          <a:p>
            <a:pPr algn="ctr"/>
            <a:r>
              <a:rPr lang="en-US" sz="1600" b="1" dirty="0">
                <a:solidFill>
                  <a:schemeClr val="accent6"/>
                </a:solidFill>
                <a:latin typeface="Arial Nova" panose="020B0504020202020204" pitchFamily="34" charset="0"/>
              </a:rPr>
              <a:t>in 2022</a:t>
            </a:r>
          </a:p>
          <a:p>
            <a:pPr algn="ctr"/>
            <a:r>
              <a:rPr lang="en-US" b="1" dirty="0">
                <a:solidFill>
                  <a:schemeClr val="accent6"/>
                </a:solidFill>
              </a:rPr>
              <a:t>761</a:t>
            </a:r>
          </a:p>
          <a:p>
            <a:pPr algn="ctr"/>
            <a:endParaRPr lang="en-US" dirty="0"/>
          </a:p>
          <a:p>
            <a:pPr algn="ctr"/>
            <a:r>
              <a:rPr lang="en-US" dirty="0">
                <a:solidFill>
                  <a:schemeClr val="accent6"/>
                </a:solidFill>
              </a:rPr>
              <a:t>in 2023</a:t>
            </a:r>
          </a:p>
          <a:p>
            <a:pPr algn="ctr"/>
            <a:r>
              <a:rPr lang="en-US" b="1" dirty="0">
                <a:solidFill>
                  <a:schemeClr val="accent6"/>
                </a:solidFill>
              </a:rPr>
              <a:t>826</a:t>
            </a:r>
            <a:r>
              <a:rPr lang="en-US" sz="1600" dirty="0">
                <a:solidFill>
                  <a:schemeClr val="accent6"/>
                </a:solidFill>
              </a:rPr>
              <a:t> </a:t>
            </a:r>
            <a:endParaRPr lang="en-US" sz="1600" b="1" dirty="0">
              <a:solidFill>
                <a:schemeClr val="accent6"/>
              </a:solidFill>
              <a:latin typeface="Arial Nova" panose="020B0504020202020204" pitchFamily="34" charset="0"/>
            </a:endParaRPr>
          </a:p>
          <a:p>
            <a:pPr algn="ctr"/>
            <a:endParaRPr lang="en-US" sz="1600" b="1" dirty="0">
              <a:latin typeface="Arial Nova" panose="020B0504020202020204" pitchFamily="34" charset="0"/>
            </a:endParaRPr>
          </a:p>
        </p:txBody>
      </p:sp>
      <p:sp>
        <p:nvSpPr>
          <p:cNvPr id="8" name="TextBox 7">
            <a:extLst>
              <a:ext uri="{FF2B5EF4-FFF2-40B4-BE49-F238E27FC236}">
                <a16:creationId xmlns:a16="http://schemas.microsoft.com/office/drawing/2014/main" id="{C10195BC-7A2F-C187-3B92-7ECAB9B4E075}"/>
              </a:ext>
            </a:extLst>
          </p:cNvPr>
          <p:cNvSpPr txBox="1"/>
          <p:nvPr/>
        </p:nvSpPr>
        <p:spPr>
          <a:xfrm>
            <a:off x="5989387" y="2892649"/>
            <a:ext cx="963645" cy="461665"/>
          </a:xfrm>
          <a:prstGeom prst="rect">
            <a:avLst/>
          </a:prstGeom>
          <a:noFill/>
        </p:spPr>
        <p:txBody>
          <a:bodyPr wrap="square" rtlCol="0">
            <a:spAutoFit/>
          </a:bodyPr>
          <a:lstStyle/>
          <a:p>
            <a:r>
              <a:rPr lang="en-US" sz="1200" b="1" dirty="0"/>
              <a:t>123 </a:t>
            </a:r>
          </a:p>
          <a:p>
            <a:r>
              <a:rPr lang="en-US" sz="1200" b="1" dirty="0"/>
              <a:t>(&lt; 1FTE) </a:t>
            </a:r>
          </a:p>
        </p:txBody>
      </p:sp>
      <p:sp>
        <p:nvSpPr>
          <p:cNvPr id="10" name="TextBox 9">
            <a:extLst>
              <a:ext uri="{FF2B5EF4-FFF2-40B4-BE49-F238E27FC236}">
                <a16:creationId xmlns:a16="http://schemas.microsoft.com/office/drawing/2014/main" id="{852DE261-A94B-0D98-4B9B-6B02EC4D39EC}"/>
              </a:ext>
            </a:extLst>
          </p:cNvPr>
          <p:cNvSpPr txBox="1"/>
          <p:nvPr/>
        </p:nvSpPr>
        <p:spPr>
          <a:xfrm>
            <a:off x="7448087" y="2430984"/>
            <a:ext cx="1255174" cy="461665"/>
          </a:xfrm>
          <a:prstGeom prst="rect">
            <a:avLst/>
          </a:prstGeom>
          <a:noFill/>
        </p:spPr>
        <p:txBody>
          <a:bodyPr wrap="square" rtlCol="0">
            <a:spAutoFit/>
          </a:bodyPr>
          <a:lstStyle/>
          <a:p>
            <a:r>
              <a:rPr lang="en-US" sz="1200" b="1" dirty="0"/>
              <a:t>342 </a:t>
            </a:r>
          </a:p>
          <a:p>
            <a:r>
              <a:rPr lang="en-US" sz="1200" b="1" dirty="0"/>
              <a:t>(~2 FTEs</a:t>
            </a:r>
            <a:r>
              <a:rPr lang="en-US" sz="1100" dirty="0"/>
              <a:t>) </a:t>
            </a:r>
            <a:endParaRPr lang="en-US" dirty="0"/>
          </a:p>
        </p:txBody>
      </p:sp>
      <p:graphicFrame>
        <p:nvGraphicFramePr>
          <p:cNvPr id="3" name="Chart 2">
            <a:extLst>
              <a:ext uri="{FF2B5EF4-FFF2-40B4-BE49-F238E27FC236}">
                <a16:creationId xmlns:a16="http://schemas.microsoft.com/office/drawing/2014/main" id="{E44540DF-5452-A6A5-2656-AE88E61EDB84}"/>
              </a:ext>
            </a:extLst>
          </p:cNvPr>
          <p:cNvGraphicFramePr>
            <a:graphicFrameLocks/>
          </p:cNvGraphicFramePr>
          <p:nvPr/>
        </p:nvGraphicFramePr>
        <p:xfrm>
          <a:off x="2709989" y="1286393"/>
          <a:ext cx="7451972" cy="5339132"/>
        </p:xfrm>
        <a:graphic>
          <a:graphicData uri="http://schemas.openxmlformats.org/drawingml/2006/chart">
            <c:chart xmlns:c="http://schemas.openxmlformats.org/drawingml/2006/chart" xmlns:r="http://schemas.openxmlformats.org/officeDocument/2006/relationships" r:id="rId4"/>
          </a:graphicData>
        </a:graphic>
      </p:graphicFrame>
      <p:sp>
        <p:nvSpPr>
          <p:cNvPr id="4" name="Arrow: Up 3">
            <a:extLst>
              <a:ext uri="{FF2B5EF4-FFF2-40B4-BE49-F238E27FC236}">
                <a16:creationId xmlns:a16="http://schemas.microsoft.com/office/drawing/2014/main" id="{6BA3C4DA-28A5-6222-0F18-41C75B217BA5}"/>
              </a:ext>
            </a:extLst>
          </p:cNvPr>
          <p:cNvSpPr/>
          <p:nvPr/>
        </p:nvSpPr>
        <p:spPr>
          <a:xfrm>
            <a:off x="265831" y="2447446"/>
            <a:ext cx="2650360" cy="3124161"/>
          </a:xfrm>
          <a:prstGeom prst="up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30FEC0A-BBD2-C719-E8CE-938F10836D4A}"/>
              </a:ext>
            </a:extLst>
          </p:cNvPr>
          <p:cNvSpPr txBox="1"/>
          <p:nvPr/>
        </p:nvSpPr>
        <p:spPr>
          <a:xfrm>
            <a:off x="720801" y="2716864"/>
            <a:ext cx="1740419" cy="2585323"/>
          </a:xfrm>
          <a:prstGeom prst="rect">
            <a:avLst/>
          </a:prstGeom>
          <a:noFill/>
        </p:spPr>
        <p:txBody>
          <a:bodyPr wrap="square" rtlCol="0">
            <a:spAutoFit/>
          </a:bodyPr>
          <a:lstStyle/>
          <a:p>
            <a:pPr algn="ctr"/>
            <a:endParaRPr lang="en-US" sz="1200" b="1" dirty="0">
              <a:solidFill>
                <a:schemeClr val="bg1"/>
              </a:solidFill>
              <a:latin typeface="Arial Nova" panose="020B0504020202020204" pitchFamily="34" charset="0"/>
            </a:endParaRPr>
          </a:p>
          <a:p>
            <a:pPr algn="ctr"/>
            <a:endParaRPr lang="en-US" sz="1100" b="1" dirty="0">
              <a:solidFill>
                <a:schemeClr val="bg1"/>
              </a:solidFill>
              <a:latin typeface="Arial Nova" panose="020B0504020202020204" pitchFamily="34" charset="0"/>
            </a:endParaRPr>
          </a:p>
          <a:p>
            <a:pPr algn="ctr"/>
            <a:r>
              <a:rPr lang="en-US" sz="1100" b="1" dirty="0">
                <a:solidFill>
                  <a:schemeClr val="bg1"/>
                </a:solidFill>
                <a:latin typeface="Arial Nova" panose="020B0504020202020204" pitchFamily="34" charset="0"/>
              </a:rPr>
              <a:t>By end of 2022</a:t>
            </a:r>
          </a:p>
          <a:p>
            <a:pPr algn="ctr"/>
            <a:endParaRPr lang="en-US" sz="1100" b="1" dirty="0">
              <a:solidFill>
                <a:schemeClr val="bg1"/>
              </a:solidFill>
              <a:latin typeface="Arial Nova" panose="020B0504020202020204" pitchFamily="34" charset="0"/>
            </a:endParaRPr>
          </a:p>
          <a:p>
            <a:pPr algn="ctr"/>
            <a:r>
              <a:rPr lang="en-US" sz="1100" b="1" dirty="0">
                <a:solidFill>
                  <a:schemeClr val="bg1"/>
                </a:solidFill>
                <a:latin typeface="Arial Nova" panose="020B0504020202020204" pitchFamily="34" charset="0"/>
              </a:rPr>
              <a:t>465 (32%) </a:t>
            </a:r>
          </a:p>
          <a:p>
            <a:pPr algn="ctr"/>
            <a:r>
              <a:rPr lang="en-US" sz="1100" b="1" dirty="0">
                <a:solidFill>
                  <a:schemeClr val="bg1"/>
                </a:solidFill>
                <a:latin typeface="Arial Nova" panose="020B0504020202020204" pitchFamily="34" charset="0"/>
              </a:rPr>
              <a:t>more clients</a:t>
            </a:r>
          </a:p>
          <a:p>
            <a:pPr algn="ctr"/>
            <a:r>
              <a:rPr lang="en-US" sz="1100" b="1" dirty="0">
                <a:solidFill>
                  <a:schemeClr val="bg1"/>
                </a:solidFill>
                <a:latin typeface="Arial Nova" panose="020B0504020202020204" pitchFamily="34" charset="0"/>
              </a:rPr>
              <a:t> compared to 2020 </a:t>
            </a:r>
          </a:p>
          <a:p>
            <a:pPr algn="ctr"/>
            <a:endParaRPr lang="en-US" sz="1100" b="1" dirty="0">
              <a:solidFill>
                <a:schemeClr val="bg1"/>
              </a:solidFill>
              <a:latin typeface="Arial Nova" panose="020B0504020202020204" pitchFamily="34" charset="0"/>
            </a:endParaRPr>
          </a:p>
          <a:p>
            <a:pPr algn="ctr"/>
            <a:endParaRPr lang="en-US" sz="1100" b="1" dirty="0">
              <a:solidFill>
                <a:schemeClr val="bg1"/>
              </a:solidFill>
              <a:latin typeface="Arial Nova" panose="020B0504020202020204" pitchFamily="34" charset="0"/>
            </a:endParaRPr>
          </a:p>
          <a:p>
            <a:pPr algn="ctr"/>
            <a:endParaRPr lang="en-US" sz="1100" b="1" dirty="0">
              <a:solidFill>
                <a:schemeClr val="bg1"/>
              </a:solidFill>
              <a:latin typeface="Arial Nova" panose="020B0504020202020204" pitchFamily="34" charset="0"/>
            </a:endParaRPr>
          </a:p>
          <a:p>
            <a:pPr algn="ctr"/>
            <a:r>
              <a:rPr lang="en-US" sz="1100" b="1" dirty="0">
                <a:solidFill>
                  <a:schemeClr val="bg1"/>
                </a:solidFill>
                <a:latin typeface="Arial Nova" panose="020B0504020202020204" pitchFamily="34" charset="0"/>
              </a:rPr>
              <a:t>324 (22%) </a:t>
            </a:r>
          </a:p>
          <a:p>
            <a:pPr algn="ctr"/>
            <a:r>
              <a:rPr lang="en-US" sz="1100" b="1" dirty="0">
                <a:solidFill>
                  <a:schemeClr val="bg1"/>
                </a:solidFill>
                <a:latin typeface="Arial Nova" panose="020B0504020202020204" pitchFamily="34" charset="0"/>
              </a:rPr>
              <a:t>more clients </a:t>
            </a:r>
          </a:p>
          <a:p>
            <a:pPr algn="ctr"/>
            <a:r>
              <a:rPr lang="en-US" sz="1100" b="1" dirty="0">
                <a:solidFill>
                  <a:schemeClr val="bg1"/>
                </a:solidFill>
                <a:latin typeface="Arial Nova" panose="020B0504020202020204" pitchFamily="34" charset="0"/>
              </a:rPr>
              <a:t>compared to  2021</a:t>
            </a:r>
          </a:p>
          <a:p>
            <a:pPr algn="ctr"/>
            <a:endParaRPr lang="en-US" dirty="0"/>
          </a:p>
        </p:txBody>
      </p:sp>
    </p:spTree>
    <p:extLst>
      <p:ext uri="{BB962C8B-B14F-4D97-AF65-F5344CB8AC3E}">
        <p14:creationId xmlns:p14="http://schemas.microsoft.com/office/powerpoint/2010/main" val="22493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89DD94-9F28-4308-83FF-BAF8F007C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148" y="4165395"/>
            <a:ext cx="3881206" cy="2178665"/>
          </a:xfrm>
          <a:prstGeom prst="rect">
            <a:avLst/>
          </a:prstGeom>
        </p:spPr>
      </p:pic>
      <p:sp>
        <p:nvSpPr>
          <p:cNvPr id="15" name="TextBox 14">
            <a:extLst>
              <a:ext uri="{FF2B5EF4-FFF2-40B4-BE49-F238E27FC236}">
                <a16:creationId xmlns:a16="http://schemas.microsoft.com/office/drawing/2014/main" id="{B5E94C35-F5AA-4D3F-84C5-2DDF5FE32114}"/>
              </a:ext>
            </a:extLst>
          </p:cNvPr>
          <p:cNvSpPr txBox="1"/>
          <p:nvPr/>
        </p:nvSpPr>
        <p:spPr>
          <a:xfrm>
            <a:off x="6609860" y="2202877"/>
            <a:ext cx="4200189" cy="369332"/>
          </a:xfrm>
          <a:prstGeom prst="rect">
            <a:avLst/>
          </a:prstGeom>
          <a:noFill/>
        </p:spPr>
        <p:txBody>
          <a:bodyPr wrap="none" rtlCol="0">
            <a:spAutoFit/>
          </a:bodyPr>
          <a:lstStyle/>
          <a:p>
            <a:r>
              <a:rPr lang="en-US"/>
              <a:t>School-Based Mental Health Check-Ups</a:t>
            </a:r>
          </a:p>
        </p:txBody>
      </p:sp>
      <p:sp>
        <p:nvSpPr>
          <p:cNvPr id="2" name="TextBox 1">
            <a:extLst>
              <a:ext uri="{FF2B5EF4-FFF2-40B4-BE49-F238E27FC236}">
                <a16:creationId xmlns:a16="http://schemas.microsoft.com/office/drawing/2014/main" id="{B88C93A2-4A75-47C5-9BAB-69A4BC6F5E6A}"/>
              </a:ext>
            </a:extLst>
          </p:cNvPr>
          <p:cNvSpPr txBox="1"/>
          <p:nvPr/>
        </p:nvSpPr>
        <p:spPr>
          <a:xfrm>
            <a:off x="2476483" y="6368720"/>
            <a:ext cx="1999265" cy="230832"/>
          </a:xfrm>
          <a:prstGeom prst="rect">
            <a:avLst/>
          </a:prstGeom>
          <a:noFill/>
        </p:spPr>
        <p:txBody>
          <a:bodyPr wrap="none" rtlCol="0">
            <a:spAutoFit/>
          </a:bodyPr>
          <a:lstStyle/>
          <a:p>
            <a:r>
              <a:rPr lang="en-US" sz="900"/>
              <a:t>Photo courtesy Insight Publications</a:t>
            </a:r>
          </a:p>
        </p:txBody>
      </p:sp>
      <p:pic>
        <p:nvPicPr>
          <p:cNvPr id="14" name="Picture 13">
            <a:extLst>
              <a:ext uri="{FF2B5EF4-FFF2-40B4-BE49-F238E27FC236}">
                <a16:creationId xmlns:a16="http://schemas.microsoft.com/office/drawing/2014/main" id="{4612F6AE-0871-47F5-8D95-F66D688D11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6481" y="3262163"/>
            <a:ext cx="5396944" cy="2178665"/>
          </a:xfrm>
          <a:prstGeom prst="rect">
            <a:avLst/>
          </a:prstGeom>
          <a:ln>
            <a:solidFill>
              <a:schemeClr val="tx1"/>
            </a:solidFill>
          </a:ln>
        </p:spPr>
      </p:pic>
      <p:sp>
        <p:nvSpPr>
          <p:cNvPr id="13" name="TextBox 12">
            <a:extLst>
              <a:ext uri="{FF2B5EF4-FFF2-40B4-BE49-F238E27FC236}">
                <a16:creationId xmlns:a16="http://schemas.microsoft.com/office/drawing/2014/main" id="{2FADFB7E-1470-4A97-9926-A2DEB7D007D5}"/>
              </a:ext>
            </a:extLst>
          </p:cNvPr>
          <p:cNvSpPr txBox="1"/>
          <p:nvPr/>
        </p:nvSpPr>
        <p:spPr>
          <a:xfrm>
            <a:off x="482064" y="667840"/>
            <a:ext cx="5539028" cy="3477875"/>
          </a:xfrm>
          <a:prstGeom prst="rect">
            <a:avLst/>
          </a:prstGeom>
          <a:noFill/>
        </p:spPr>
        <p:txBody>
          <a:bodyPr wrap="square" rtlCol="0">
            <a:spAutoFit/>
          </a:bodyPr>
          <a:lstStyle/>
          <a:p>
            <a:pPr>
              <a:buNone/>
            </a:pPr>
            <a:endParaRPr lang="en-US" sz="1000" b="1"/>
          </a:p>
          <a:p>
            <a:pPr marL="457200" indent="-457200">
              <a:buFont typeface="Wingdings" panose="05000000000000000000" pitchFamily="2" charset="2"/>
              <a:buChar char="ü"/>
            </a:pPr>
            <a:r>
              <a:rPr lang="en-US" sz="3200"/>
              <a:t>10-min. computer questionnaire</a:t>
            </a:r>
          </a:p>
          <a:p>
            <a:pPr marL="457200" indent="-457200">
              <a:buFont typeface="Wingdings" panose="05000000000000000000" pitchFamily="2" charset="2"/>
              <a:buChar char="ü"/>
            </a:pPr>
            <a:r>
              <a:rPr lang="en-US" sz="3200"/>
              <a:t>Phone follow-up to refer for care</a:t>
            </a:r>
          </a:p>
          <a:p>
            <a:pPr marL="457200" indent="-457200">
              <a:buFont typeface="Wingdings" panose="05000000000000000000" pitchFamily="2" charset="2"/>
              <a:buChar char="ü"/>
            </a:pPr>
            <a:r>
              <a:rPr lang="en-US" sz="3200"/>
              <a:t>Case/Referral Management</a:t>
            </a:r>
          </a:p>
          <a:p>
            <a:pPr marL="457200" indent="-457200">
              <a:buFont typeface="Wingdings" panose="05000000000000000000" pitchFamily="2" charset="2"/>
              <a:buChar char="ü"/>
            </a:pPr>
            <a:r>
              <a:rPr lang="en-US" sz="3200"/>
              <a:t>Summary data for schools</a:t>
            </a:r>
          </a:p>
          <a:p>
            <a:endParaRPr lang="en-US"/>
          </a:p>
        </p:txBody>
      </p:sp>
      <p:pic>
        <p:nvPicPr>
          <p:cNvPr id="12" name="Picture 11">
            <a:extLst>
              <a:ext uri="{FF2B5EF4-FFF2-40B4-BE49-F238E27FC236}">
                <a16:creationId xmlns:a16="http://schemas.microsoft.com/office/drawing/2014/main" id="{DDC89B50-F7AF-39CC-A332-DF7D7357AC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2639" y="5662521"/>
            <a:ext cx="1574819" cy="821615"/>
          </a:xfrm>
          <a:prstGeom prst="rect">
            <a:avLst/>
          </a:prstGeom>
        </p:spPr>
      </p:pic>
      <p:pic>
        <p:nvPicPr>
          <p:cNvPr id="3" name="Picture 2" descr="Logo, company name&#10;&#10;Description automatically generated">
            <a:extLst>
              <a:ext uri="{FF2B5EF4-FFF2-40B4-BE49-F238E27FC236}">
                <a16:creationId xmlns:a16="http://schemas.microsoft.com/office/drawing/2014/main" id="{65C7000E-02D3-F59A-1424-C6C0A034F1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1026" y="459842"/>
            <a:ext cx="3187855" cy="1649715"/>
          </a:xfrm>
          <a:prstGeom prst="rect">
            <a:avLst/>
          </a:prstGeom>
        </p:spPr>
      </p:pic>
    </p:spTree>
    <p:extLst>
      <p:ext uri="{BB962C8B-B14F-4D97-AF65-F5344CB8AC3E}">
        <p14:creationId xmlns:p14="http://schemas.microsoft.com/office/powerpoint/2010/main" val="2306448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D0CE5A6-07D5-98CF-BB00-F02DF5430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707" y="203199"/>
            <a:ext cx="2438444" cy="1261895"/>
          </a:xfrm>
          <a:prstGeom prst="rect">
            <a:avLst/>
          </a:prstGeom>
        </p:spPr>
      </p:pic>
      <p:sp>
        <p:nvSpPr>
          <p:cNvPr id="6" name="TextBox 5">
            <a:extLst>
              <a:ext uri="{FF2B5EF4-FFF2-40B4-BE49-F238E27FC236}">
                <a16:creationId xmlns:a16="http://schemas.microsoft.com/office/drawing/2014/main" id="{640FE4B6-8039-4775-8364-47999817FBF0}"/>
              </a:ext>
            </a:extLst>
          </p:cNvPr>
          <p:cNvSpPr txBox="1"/>
          <p:nvPr/>
        </p:nvSpPr>
        <p:spPr>
          <a:xfrm>
            <a:off x="9894566" y="311781"/>
            <a:ext cx="1834727" cy="646331"/>
          </a:xfrm>
          <a:prstGeom prst="rect">
            <a:avLst/>
          </a:prstGeom>
          <a:noFill/>
        </p:spPr>
        <p:txBody>
          <a:bodyPr wrap="square">
            <a:spAutoFit/>
          </a:bodyPr>
          <a:lstStyle/>
          <a:p>
            <a:r>
              <a:rPr lang="en-US" sz="3600" b="1" dirty="0"/>
              <a:t>IMPACT</a:t>
            </a:r>
          </a:p>
        </p:txBody>
      </p:sp>
      <p:sp>
        <p:nvSpPr>
          <p:cNvPr id="3" name="TextBox 2">
            <a:extLst>
              <a:ext uri="{FF2B5EF4-FFF2-40B4-BE49-F238E27FC236}">
                <a16:creationId xmlns:a16="http://schemas.microsoft.com/office/drawing/2014/main" id="{67CFCC64-57E0-EB17-4A53-705B0C1D964C}"/>
              </a:ext>
            </a:extLst>
          </p:cNvPr>
          <p:cNvSpPr txBox="1"/>
          <p:nvPr/>
        </p:nvSpPr>
        <p:spPr>
          <a:xfrm>
            <a:off x="10076115" y="2223865"/>
            <a:ext cx="2124363" cy="461665"/>
          </a:xfrm>
          <a:prstGeom prst="rect">
            <a:avLst/>
          </a:prstGeom>
          <a:noFill/>
        </p:spPr>
        <p:txBody>
          <a:bodyPr wrap="square" rtlCol="0">
            <a:spAutoFit/>
          </a:bodyPr>
          <a:lstStyle/>
          <a:p>
            <a:endParaRPr lang="en-US" sz="1200" dirty="0"/>
          </a:p>
          <a:p>
            <a:r>
              <a:rPr lang="en-US" sz="1100" dirty="0">
                <a:solidFill>
                  <a:srgbClr val="FF0000"/>
                </a:solidFill>
              </a:rPr>
              <a:t>(September 2022 – April 2023)</a:t>
            </a:r>
          </a:p>
        </p:txBody>
      </p:sp>
      <p:graphicFrame>
        <p:nvGraphicFramePr>
          <p:cNvPr id="2" name="Chart 1">
            <a:extLst>
              <a:ext uri="{FF2B5EF4-FFF2-40B4-BE49-F238E27FC236}">
                <a16:creationId xmlns:a16="http://schemas.microsoft.com/office/drawing/2014/main" id="{F9BFF99D-4957-A11B-FA7B-FFC068A1FB17}"/>
              </a:ext>
            </a:extLst>
          </p:cNvPr>
          <p:cNvGraphicFramePr>
            <a:graphicFrameLocks/>
          </p:cNvGraphicFramePr>
          <p:nvPr/>
        </p:nvGraphicFramePr>
        <p:xfrm>
          <a:off x="57699" y="634947"/>
          <a:ext cx="9725859" cy="5967412"/>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48B1D302-FA55-CB48-1C24-EEE60101A601}"/>
              </a:ext>
            </a:extLst>
          </p:cNvPr>
          <p:cNvSpPr txBox="1"/>
          <p:nvPr/>
        </p:nvSpPr>
        <p:spPr>
          <a:xfrm>
            <a:off x="10347568" y="4818492"/>
            <a:ext cx="1581453" cy="954107"/>
          </a:xfrm>
          <a:prstGeom prst="rect">
            <a:avLst/>
          </a:prstGeom>
          <a:noFill/>
        </p:spPr>
        <p:txBody>
          <a:bodyPr wrap="square" rtlCol="0">
            <a:spAutoFit/>
          </a:bodyPr>
          <a:lstStyle/>
          <a:p>
            <a:pPr algn="ctr"/>
            <a:endParaRPr lang="en-US" sz="1400" dirty="0">
              <a:solidFill>
                <a:srgbClr val="FF0000"/>
              </a:solidFill>
            </a:endParaRPr>
          </a:p>
          <a:p>
            <a:pPr algn="ctr"/>
            <a:r>
              <a:rPr lang="en-US" sz="1400" dirty="0">
                <a:solidFill>
                  <a:srgbClr val="FF0000"/>
                </a:solidFill>
              </a:rPr>
              <a:t>2022-2023</a:t>
            </a:r>
          </a:p>
          <a:p>
            <a:pPr algn="ctr"/>
            <a:r>
              <a:rPr lang="en-US" sz="1400" b="1" dirty="0">
                <a:solidFill>
                  <a:srgbClr val="FF0000"/>
                </a:solidFill>
              </a:rPr>
              <a:t>46</a:t>
            </a:r>
            <a:r>
              <a:rPr lang="en-US" sz="1400" dirty="0">
                <a:solidFill>
                  <a:srgbClr val="FF0000"/>
                </a:solidFill>
              </a:rPr>
              <a:t>% required referral</a:t>
            </a:r>
          </a:p>
        </p:txBody>
      </p:sp>
      <p:sp>
        <p:nvSpPr>
          <p:cNvPr id="9" name="TextBox 8">
            <a:extLst>
              <a:ext uri="{FF2B5EF4-FFF2-40B4-BE49-F238E27FC236}">
                <a16:creationId xmlns:a16="http://schemas.microsoft.com/office/drawing/2014/main" id="{F33088C9-1361-E137-D9A4-29A0E9F33FC7}"/>
              </a:ext>
            </a:extLst>
          </p:cNvPr>
          <p:cNvSpPr txBox="1"/>
          <p:nvPr/>
        </p:nvSpPr>
        <p:spPr>
          <a:xfrm>
            <a:off x="10347569" y="3695417"/>
            <a:ext cx="1581453" cy="954107"/>
          </a:xfrm>
          <a:prstGeom prst="rect">
            <a:avLst/>
          </a:prstGeom>
          <a:noFill/>
        </p:spPr>
        <p:txBody>
          <a:bodyPr wrap="square" rtlCol="0">
            <a:spAutoFit/>
          </a:bodyPr>
          <a:lstStyle/>
          <a:p>
            <a:endParaRPr lang="en-US" sz="1400" dirty="0">
              <a:solidFill>
                <a:srgbClr val="FF0000"/>
              </a:solidFill>
            </a:endParaRPr>
          </a:p>
          <a:p>
            <a:pPr algn="ctr"/>
            <a:r>
              <a:rPr lang="en-US" sz="1400" dirty="0">
                <a:solidFill>
                  <a:srgbClr val="FF0000"/>
                </a:solidFill>
              </a:rPr>
              <a:t>2021-2022</a:t>
            </a:r>
          </a:p>
          <a:p>
            <a:pPr algn="ctr"/>
            <a:r>
              <a:rPr lang="en-US" sz="1400" b="1" dirty="0">
                <a:solidFill>
                  <a:srgbClr val="FF0000"/>
                </a:solidFill>
              </a:rPr>
              <a:t>41</a:t>
            </a:r>
            <a:r>
              <a:rPr lang="en-US" sz="1400" dirty="0">
                <a:solidFill>
                  <a:srgbClr val="FF0000"/>
                </a:solidFill>
              </a:rPr>
              <a:t>% required referral</a:t>
            </a:r>
          </a:p>
        </p:txBody>
      </p:sp>
      <p:sp>
        <p:nvSpPr>
          <p:cNvPr id="10" name="TextBox 9">
            <a:extLst>
              <a:ext uri="{FF2B5EF4-FFF2-40B4-BE49-F238E27FC236}">
                <a16:creationId xmlns:a16="http://schemas.microsoft.com/office/drawing/2014/main" id="{5B307658-476C-A0F1-3D8C-69EFBE1D6988}"/>
              </a:ext>
            </a:extLst>
          </p:cNvPr>
          <p:cNvSpPr txBox="1"/>
          <p:nvPr/>
        </p:nvSpPr>
        <p:spPr>
          <a:xfrm>
            <a:off x="10347569" y="2635009"/>
            <a:ext cx="1581453" cy="954107"/>
          </a:xfrm>
          <a:prstGeom prst="rect">
            <a:avLst/>
          </a:prstGeom>
          <a:noFill/>
        </p:spPr>
        <p:txBody>
          <a:bodyPr wrap="square" rtlCol="0">
            <a:spAutoFit/>
          </a:bodyPr>
          <a:lstStyle/>
          <a:p>
            <a:endParaRPr lang="en-US" sz="1400" dirty="0">
              <a:solidFill>
                <a:srgbClr val="FF0000"/>
              </a:solidFill>
            </a:endParaRPr>
          </a:p>
          <a:p>
            <a:pPr algn="ctr"/>
            <a:r>
              <a:rPr lang="en-US" sz="1400" dirty="0">
                <a:solidFill>
                  <a:srgbClr val="FF0000"/>
                </a:solidFill>
              </a:rPr>
              <a:t>2020-2021</a:t>
            </a:r>
          </a:p>
          <a:p>
            <a:pPr algn="ctr"/>
            <a:r>
              <a:rPr lang="en-US" sz="1400" b="1" dirty="0">
                <a:solidFill>
                  <a:srgbClr val="FF0000"/>
                </a:solidFill>
              </a:rPr>
              <a:t>35</a:t>
            </a:r>
            <a:r>
              <a:rPr lang="en-US" sz="1400" dirty="0">
                <a:solidFill>
                  <a:srgbClr val="FF0000"/>
                </a:solidFill>
              </a:rPr>
              <a:t>% required referral</a:t>
            </a:r>
          </a:p>
        </p:txBody>
      </p:sp>
    </p:spTree>
    <p:extLst>
      <p:ext uri="{BB962C8B-B14F-4D97-AF65-F5344CB8AC3E}">
        <p14:creationId xmlns:p14="http://schemas.microsoft.com/office/powerpoint/2010/main" val="38557783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90194EB-ED97-41F0-9B62-E4A765E9A6F0}"/>
              </a:ext>
            </a:extLst>
          </p:cNvPr>
          <p:cNvPicPr>
            <a:picLocks noChangeAspect="1"/>
          </p:cNvPicPr>
          <p:nvPr/>
        </p:nvPicPr>
        <p:blipFill>
          <a:blip r:embed="rId3">
            <a:alphaModFix amt="35000"/>
            <a:extLst>
              <a:ext uri="{28A0092B-C50C-407E-A947-70E740481C1C}">
                <a14:useLocalDpi xmlns:a14="http://schemas.microsoft.com/office/drawing/2010/main" val="0"/>
              </a:ext>
            </a:extLst>
          </a:blip>
          <a:srcRect/>
          <a:stretch/>
        </p:blipFill>
        <p:spPr>
          <a:xfrm>
            <a:off x="-954728" y="-22121"/>
            <a:ext cx="13146728" cy="6880121"/>
          </a:xfrm>
          <a:prstGeom prst="rect">
            <a:avLst/>
          </a:prstGeom>
        </p:spPr>
      </p:pic>
      <p:sp>
        <p:nvSpPr>
          <p:cNvPr id="20" name="Title 1">
            <a:extLst>
              <a:ext uri="{FF2B5EF4-FFF2-40B4-BE49-F238E27FC236}">
                <a16:creationId xmlns:a16="http://schemas.microsoft.com/office/drawing/2014/main" id="{930459C2-3087-48D0-9C64-AFD1252BE79A}"/>
              </a:ext>
            </a:extLst>
          </p:cNvPr>
          <p:cNvSpPr txBox="1">
            <a:spLocks/>
          </p:cNvSpPr>
          <p:nvPr/>
        </p:nvSpPr>
        <p:spPr>
          <a:xfrm>
            <a:off x="1310891" y="456016"/>
            <a:ext cx="8615490" cy="954377"/>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002060"/>
                </a:solidFill>
              </a:rPr>
              <a:t>Clergy &amp; Congregation Care</a:t>
            </a:r>
          </a:p>
          <a:p>
            <a:pPr algn="ctr"/>
            <a:r>
              <a:rPr lang="en-US" sz="2800" b="1" dirty="0">
                <a:solidFill>
                  <a:srgbClr val="002060"/>
                </a:solidFill>
              </a:rPr>
              <a:t>Open to all faith traditions</a:t>
            </a:r>
            <a:endParaRPr lang="en-US" sz="2800" dirty="0">
              <a:solidFill>
                <a:srgbClr val="002060"/>
              </a:solidFill>
            </a:endParaRPr>
          </a:p>
        </p:txBody>
      </p:sp>
      <p:sp>
        <p:nvSpPr>
          <p:cNvPr id="21" name="Content Placeholder 2">
            <a:extLst>
              <a:ext uri="{FF2B5EF4-FFF2-40B4-BE49-F238E27FC236}">
                <a16:creationId xmlns:a16="http://schemas.microsoft.com/office/drawing/2014/main" id="{8861D6BA-14A1-44ED-A591-C3711D4590EB}"/>
              </a:ext>
            </a:extLst>
          </p:cNvPr>
          <p:cNvSpPr txBox="1">
            <a:spLocks/>
          </p:cNvSpPr>
          <p:nvPr/>
        </p:nvSpPr>
        <p:spPr>
          <a:xfrm>
            <a:off x="-317215" y="1607019"/>
            <a:ext cx="11871702" cy="2236561"/>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lvl="2">
              <a:spcBef>
                <a:spcPts val="0"/>
              </a:spcBef>
              <a:buClrTx/>
              <a:defRPr/>
            </a:pPr>
            <a:r>
              <a:rPr lang="en-US" sz="2400" dirty="0">
                <a:solidFill>
                  <a:srgbClr val="002060"/>
                </a:solidFill>
                <a:latin typeface="+mj-lt"/>
              </a:rPr>
              <a:t>Faith leaders are the front line, after health care workers, helping their congregants to deal with the aftermath of Covid and many other life struggles.</a:t>
            </a:r>
          </a:p>
          <a:p>
            <a:pPr lvl="2">
              <a:spcBef>
                <a:spcPts val="0"/>
              </a:spcBef>
              <a:buClrTx/>
              <a:defRPr/>
            </a:pPr>
            <a:endParaRPr lang="en-US" sz="2400" dirty="0">
              <a:solidFill>
                <a:srgbClr val="002060"/>
              </a:solidFill>
              <a:latin typeface="+mj-lt"/>
            </a:endParaRPr>
          </a:p>
          <a:p>
            <a:pPr lvl="2">
              <a:spcBef>
                <a:spcPts val="0"/>
              </a:spcBef>
              <a:buClrTx/>
              <a:defRPr/>
            </a:pPr>
            <a:r>
              <a:rPr lang="en-US" sz="2400" dirty="0">
                <a:solidFill>
                  <a:srgbClr val="002060"/>
                </a:solidFill>
                <a:latin typeface="+mj-lt"/>
              </a:rPr>
              <a:t>They in need of support to continue to recover from the stressors of the past few years and to continue to provide strong systems of support for communities. </a:t>
            </a:r>
          </a:p>
          <a:p>
            <a:pPr lvl="2">
              <a:spcBef>
                <a:spcPts val="0"/>
              </a:spcBef>
              <a:buClrTx/>
              <a:defRPr/>
            </a:pPr>
            <a:endParaRPr lang="en-US" altLang="en-US" sz="2200" dirty="0">
              <a:solidFill>
                <a:srgbClr val="002060"/>
              </a:solidFill>
              <a:effectLst>
                <a:outerShdw blurRad="38100" dist="38100" dir="2700000" algn="tl">
                  <a:srgbClr val="C0C0C0"/>
                </a:outerShdw>
              </a:effectLst>
              <a:latin typeface="+mj-lt"/>
              <a:ea typeface="MS PGothic" pitchFamily="34" charset="-128"/>
            </a:endParaRPr>
          </a:p>
          <a:p>
            <a:pPr algn="ctr"/>
            <a:endParaRPr lang="en-US" dirty="0">
              <a:solidFill>
                <a:schemeClr val="accent1"/>
              </a:solidFill>
              <a:latin typeface="+mj-lt"/>
            </a:endParaRPr>
          </a:p>
        </p:txBody>
      </p:sp>
      <p:pic>
        <p:nvPicPr>
          <p:cNvPr id="7" name="Picture 6">
            <a:extLst>
              <a:ext uri="{FF2B5EF4-FFF2-40B4-BE49-F238E27FC236}">
                <a16:creationId xmlns:a16="http://schemas.microsoft.com/office/drawing/2014/main" id="{278E866D-32E9-64D5-4AE9-B77A6F69E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7062" y="4855774"/>
            <a:ext cx="2595635" cy="1354195"/>
          </a:xfrm>
          <a:prstGeom prst="rect">
            <a:avLst/>
          </a:prstGeom>
        </p:spPr>
      </p:pic>
      <p:sp>
        <p:nvSpPr>
          <p:cNvPr id="3" name="TextBox 2">
            <a:extLst>
              <a:ext uri="{FF2B5EF4-FFF2-40B4-BE49-F238E27FC236}">
                <a16:creationId xmlns:a16="http://schemas.microsoft.com/office/drawing/2014/main" id="{C8316699-1D5A-5B39-CD9B-BAD562E46E6E}"/>
              </a:ext>
            </a:extLst>
          </p:cNvPr>
          <p:cNvSpPr txBox="1"/>
          <p:nvPr/>
        </p:nvSpPr>
        <p:spPr>
          <a:xfrm>
            <a:off x="123987" y="3719593"/>
            <a:ext cx="11251769" cy="2800767"/>
          </a:xfrm>
          <a:prstGeom prst="rect">
            <a:avLst/>
          </a:prstGeom>
          <a:noFill/>
        </p:spPr>
        <p:txBody>
          <a:bodyPr wrap="square" rtlCol="0">
            <a:spAutoFit/>
          </a:bodyPr>
          <a:lstStyle/>
          <a:p>
            <a:pPr lvl="2">
              <a:spcBef>
                <a:spcPts val="0"/>
              </a:spcBef>
              <a:buClrTx/>
              <a:defRPr/>
            </a:pPr>
            <a:r>
              <a:rPr lang="en-US" sz="2400" dirty="0">
                <a:solidFill>
                  <a:srgbClr val="002060"/>
                </a:solidFill>
                <a:latin typeface="+mj-lt"/>
              </a:rPr>
              <a:t>Samaritan continues to support clergy and faith communities by offering:</a:t>
            </a:r>
            <a:br>
              <a:rPr lang="en-US" sz="2400" dirty="0">
                <a:solidFill>
                  <a:srgbClr val="002060"/>
                </a:solidFill>
                <a:latin typeface="+mj-lt"/>
              </a:rPr>
            </a:br>
            <a:r>
              <a:rPr lang="en-US" sz="2400" dirty="0">
                <a:solidFill>
                  <a:srgbClr val="002060"/>
                </a:solidFill>
                <a:latin typeface="+mj-lt"/>
              </a:rPr>
              <a:t>			1) Mental Health Training</a:t>
            </a:r>
            <a:br>
              <a:rPr lang="en-US" sz="2400" dirty="0">
                <a:solidFill>
                  <a:srgbClr val="002060"/>
                </a:solidFill>
                <a:latin typeface="+mj-lt"/>
              </a:rPr>
            </a:br>
            <a:r>
              <a:rPr lang="en-US" sz="2400" dirty="0">
                <a:solidFill>
                  <a:srgbClr val="002060"/>
                </a:solidFill>
                <a:latin typeface="+mj-lt"/>
              </a:rPr>
              <a:t>			2) Coaching</a:t>
            </a:r>
            <a:br>
              <a:rPr lang="en-US" sz="2400" dirty="0">
                <a:solidFill>
                  <a:srgbClr val="002060"/>
                </a:solidFill>
                <a:latin typeface="+mj-lt"/>
              </a:rPr>
            </a:br>
            <a:r>
              <a:rPr lang="en-US" sz="2400" dirty="0">
                <a:solidFill>
                  <a:srgbClr val="002060"/>
                </a:solidFill>
                <a:latin typeface="+mj-lt"/>
              </a:rPr>
              <a:t>			3) Support Groups</a:t>
            </a:r>
          </a:p>
          <a:p>
            <a:pPr lvl="2">
              <a:spcBef>
                <a:spcPts val="0"/>
              </a:spcBef>
              <a:buClrTx/>
              <a:defRPr/>
            </a:pPr>
            <a:r>
              <a:rPr lang="en-US" sz="2400" dirty="0">
                <a:solidFill>
                  <a:srgbClr val="002060"/>
                </a:solidFill>
                <a:latin typeface="+mj-lt"/>
              </a:rPr>
              <a:t>			4) Pulpit Supply</a:t>
            </a:r>
          </a:p>
          <a:p>
            <a:pPr lvl="2">
              <a:spcBef>
                <a:spcPts val="0"/>
              </a:spcBef>
              <a:buClrTx/>
              <a:defRPr/>
            </a:pPr>
            <a:br>
              <a:rPr lang="en-US" sz="2400" dirty="0">
                <a:solidFill>
                  <a:srgbClr val="002060"/>
                </a:solidFill>
                <a:latin typeface="+mj-lt"/>
              </a:rPr>
            </a:br>
            <a:r>
              <a:rPr lang="en-US" sz="2400" dirty="0">
                <a:solidFill>
                  <a:srgbClr val="002060"/>
                </a:solidFill>
                <a:latin typeface="+mj-lt"/>
              </a:rPr>
              <a:t>		    </a:t>
            </a:r>
            <a:r>
              <a:rPr lang="en-US" altLang="en-US" sz="3200" dirty="0">
                <a:solidFill>
                  <a:srgbClr val="002060"/>
                </a:solidFill>
                <a:effectLst>
                  <a:outerShdw blurRad="38100" dist="38100" dir="2700000" algn="tl">
                    <a:srgbClr val="C0C0C0"/>
                  </a:outerShdw>
                </a:effectLst>
                <a:latin typeface="+mj-lt"/>
                <a:ea typeface="MS PGothic" pitchFamily="34" charset="-128"/>
              </a:rPr>
              <a:t>New ideas coming up!</a:t>
            </a:r>
            <a:endParaRPr lang="en-US" altLang="en-US" sz="2400" dirty="0">
              <a:solidFill>
                <a:srgbClr val="002060"/>
              </a:solidFill>
              <a:effectLst>
                <a:outerShdw blurRad="38100" dist="38100" dir="2700000" algn="tl">
                  <a:srgbClr val="C0C0C0"/>
                </a:outerShdw>
              </a:effectLst>
              <a:latin typeface="+mj-lt"/>
              <a:ea typeface="MS PGothic" pitchFamily="34" charset="-128"/>
            </a:endParaRPr>
          </a:p>
        </p:txBody>
      </p:sp>
    </p:spTree>
    <p:extLst>
      <p:ext uri="{BB962C8B-B14F-4D97-AF65-F5344CB8AC3E}">
        <p14:creationId xmlns:p14="http://schemas.microsoft.com/office/powerpoint/2010/main" val="14705494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2000"/>
                                        <p:tgtEl>
                                          <p:spTgt spid="21">
                                            <p:txEl>
                                              <p:pRg st="0" end="0"/>
                                            </p:txEl>
                                          </p:spTgt>
                                        </p:tgtEl>
                                      </p:cBhvr>
                                    </p:animEffect>
                                    <p:anim calcmode="lin" valueType="num">
                                      <p:cBhvr>
                                        <p:cTn id="8" dur="2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21">
                                            <p:txEl>
                                              <p:pRg st="2" end="2"/>
                                            </p:txEl>
                                          </p:spTgt>
                                        </p:tgtEl>
                                        <p:attrNameLst>
                                          <p:attrName>style.visibility</p:attrName>
                                        </p:attrNameLst>
                                      </p:cBhvr>
                                      <p:to>
                                        <p:strVal val="visible"/>
                                      </p:to>
                                    </p:set>
                                    <p:animEffect transition="in" filter="fade">
                                      <p:cBhvr>
                                        <p:cTn id="13" dur="2000"/>
                                        <p:tgtEl>
                                          <p:spTgt spid="21">
                                            <p:txEl>
                                              <p:pRg st="2" end="2"/>
                                            </p:txEl>
                                          </p:spTgt>
                                        </p:tgtEl>
                                      </p:cBhvr>
                                    </p:animEffect>
                                    <p:anim calcmode="lin" valueType="num">
                                      <p:cBhvr>
                                        <p:cTn id="14" dur="2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5" dur="2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8A79-0A75-6DDB-397A-40606425074B}"/>
              </a:ext>
            </a:extLst>
          </p:cNvPr>
          <p:cNvSpPr>
            <a:spLocks noGrp="1"/>
          </p:cNvSpPr>
          <p:nvPr>
            <p:ph type="title"/>
          </p:nvPr>
        </p:nvSpPr>
        <p:spPr>
          <a:xfrm>
            <a:off x="3779002" y="2376031"/>
            <a:ext cx="4633995" cy="1052969"/>
          </a:xfrm>
        </p:spPr>
        <p:txBody>
          <a:bodyPr>
            <a:noAutofit/>
          </a:bodyPr>
          <a:lstStyle/>
          <a:p>
            <a:r>
              <a:rPr lang="en-US" sz="12000" dirty="0"/>
              <a:t>Who?</a:t>
            </a:r>
          </a:p>
        </p:txBody>
      </p:sp>
    </p:spTree>
    <p:extLst>
      <p:ext uri="{BB962C8B-B14F-4D97-AF65-F5344CB8AC3E}">
        <p14:creationId xmlns:p14="http://schemas.microsoft.com/office/powerpoint/2010/main" val="29164627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9DC318B7-932C-419C-ABAC-1C6304C87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90871" y="5594616"/>
            <a:ext cx="2588558" cy="1067780"/>
          </a:xfrm>
          <a:prstGeom prst="rect">
            <a:avLst/>
          </a:prstGeom>
        </p:spPr>
      </p:pic>
      <p:pic>
        <p:nvPicPr>
          <p:cNvPr id="3" name="Picture 2">
            <a:extLst>
              <a:ext uri="{FF2B5EF4-FFF2-40B4-BE49-F238E27FC236}">
                <a16:creationId xmlns:a16="http://schemas.microsoft.com/office/drawing/2014/main" id="{FDCA36A2-2135-07A5-9E48-901B17325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441393">
            <a:off x="-1103600" y="-290407"/>
            <a:ext cx="13693955" cy="7438814"/>
          </a:xfrm>
          <a:prstGeom prst="rect">
            <a:avLst/>
          </a:prstGeom>
        </p:spPr>
      </p:pic>
      <p:pic>
        <p:nvPicPr>
          <p:cNvPr id="10" name="Picture 9">
            <a:extLst>
              <a:ext uri="{FF2B5EF4-FFF2-40B4-BE49-F238E27FC236}">
                <a16:creationId xmlns:a16="http://schemas.microsoft.com/office/drawing/2014/main" id="{8062BB7A-B82B-1147-046D-48D197DACA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53" y="576350"/>
            <a:ext cx="3779657" cy="1971923"/>
          </a:xfrm>
          <a:prstGeom prst="rect">
            <a:avLst/>
          </a:prstGeom>
        </p:spPr>
      </p:pic>
      <p:sp>
        <p:nvSpPr>
          <p:cNvPr id="2" name="TextBox 1">
            <a:extLst>
              <a:ext uri="{FF2B5EF4-FFF2-40B4-BE49-F238E27FC236}">
                <a16:creationId xmlns:a16="http://schemas.microsoft.com/office/drawing/2014/main" id="{D6BEDD18-C3BA-1DE2-C0CB-7A9E240B7B8B}"/>
              </a:ext>
            </a:extLst>
          </p:cNvPr>
          <p:cNvSpPr txBox="1"/>
          <p:nvPr/>
        </p:nvSpPr>
        <p:spPr>
          <a:xfrm>
            <a:off x="4860363" y="914400"/>
            <a:ext cx="6963227" cy="6186309"/>
          </a:xfrm>
          <a:prstGeom prst="rect">
            <a:avLst/>
          </a:prstGeom>
          <a:noFill/>
        </p:spPr>
        <p:txBody>
          <a:bodyPr wrap="square" rtlCol="0">
            <a:spAutoFit/>
          </a:bodyPr>
          <a:lstStyle/>
          <a:p>
            <a:pPr algn="r"/>
            <a:r>
              <a:rPr lang="en-US" sz="3600" b="1" dirty="0">
                <a:solidFill>
                  <a:schemeClr val="accent1">
                    <a:lumMod val="50000"/>
                  </a:schemeClr>
                </a:solidFill>
              </a:rPr>
              <a:t>1205 Province Terrace, Menasha</a:t>
            </a:r>
            <a:endParaRPr lang="en-US" sz="4800" b="1" dirty="0">
              <a:solidFill>
                <a:schemeClr val="accent1">
                  <a:lumMod val="50000"/>
                </a:schemeClr>
              </a:solidFill>
              <a:hlinkClick r:id="rId6">
                <a:extLst>
                  <a:ext uri="{A12FA001-AC4F-418D-AE19-62706E023703}">
                    <ahyp:hlinkClr xmlns:ahyp="http://schemas.microsoft.com/office/drawing/2018/hyperlinkcolor" val="tx"/>
                  </a:ext>
                </a:extLst>
              </a:hlinkClick>
            </a:endParaRPr>
          </a:p>
          <a:p>
            <a:pPr algn="r"/>
            <a:endParaRPr lang="en-US" sz="3600" b="1" dirty="0">
              <a:solidFill>
                <a:schemeClr val="accent1">
                  <a:lumMod val="50000"/>
                </a:schemeClr>
              </a:solidFill>
              <a:hlinkClick r:id="rId6">
                <a:extLst>
                  <a:ext uri="{A12FA001-AC4F-418D-AE19-62706E023703}">
                    <ahyp:hlinkClr xmlns:ahyp="http://schemas.microsoft.com/office/drawing/2018/hyperlinkcolor" val="tx"/>
                  </a:ext>
                </a:extLst>
              </a:hlinkClick>
            </a:endParaRPr>
          </a:p>
          <a:p>
            <a:pPr algn="r"/>
            <a:r>
              <a:rPr lang="en-US" sz="3600" b="1" dirty="0">
                <a:solidFill>
                  <a:schemeClr val="accent1">
                    <a:lumMod val="50000"/>
                  </a:schemeClr>
                </a:solidFill>
                <a:hlinkClick r:id="rId6">
                  <a:extLst>
                    <a:ext uri="{A12FA001-AC4F-418D-AE19-62706E023703}">
                      <ahyp:hlinkClr xmlns:ahyp="http://schemas.microsoft.com/office/drawing/2018/hyperlinkcolor" val="tx"/>
                    </a:ext>
                  </a:extLst>
                </a:hlinkClick>
              </a:rPr>
              <a:t>www.samaritanfoxvalley.com</a:t>
            </a:r>
            <a:endParaRPr lang="en-US" sz="3600" b="1" dirty="0">
              <a:solidFill>
                <a:schemeClr val="accent1">
                  <a:lumMod val="50000"/>
                </a:schemeClr>
              </a:solidFill>
            </a:endParaRPr>
          </a:p>
          <a:p>
            <a:endParaRPr lang="en-US" sz="4800" b="1" dirty="0">
              <a:solidFill>
                <a:schemeClr val="accent5">
                  <a:lumMod val="75000"/>
                </a:schemeClr>
              </a:solidFill>
            </a:endParaRPr>
          </a:p>
          <a:p>
            <a:endParaRPr lang="en-US" sz="4800" b="1" dirty="0">
              <a:solidFill>
                <a:schemeClr val="accent5">
                  <a:lumMod val="75000"/>
                </a:schemeClr>
              </a:solidFill>
            </a:endParaRPr>
          </a:p>
          <a:p>
            <a:endParaRPr lang="en-US" sz="4800" b="1" dirty="0">
              <a:solidFill>
                <a:schemeClr val="accent5">
                  <a:lumMod val="75000"/>
                </a:schemeClr>
              </a:solidFill>
            </a:endParaRPr>
          </a:p>
          <a:p>
            <a:endParaRPr lang="en-US" sz="4800" b="1" dirty="0">
              <a:solidFill>
                <a:schemeClr val="accent5">
                  <a:lumMod val="75000"/>
                </a:schemeClr>
              </a:solidFill>
            </a:endParaRPr>
          </a:p>
          <a:p>
            <a:endParaRPr lang="en-US" sz="4800" b="1" dirty="0">
              <a:solidFill>
                <a:schemeClr val="accent5">
                  <a:lumMod val="75000"/>
                </a:schemeClr>
              </a:solidFill>
            </a:endParaRPr>
          </a:p>
          <a:p>
            <a:endParaRPr lang="en-US" sz="4800" b="1" dirty="0">
              <a:solidFill>
                <a:schemeClr val="accent5">
                  <a:lumMod val="75000"/>
                </a:schemeClr>
              </a:solidFill>
            </a:endParaRPr>
          </a:p>
        </p:txBody>
      </p:sp>
    </p:spTree>
    <p:extLst>
      <p:ext uri="{BB962C8B-B14F-4D97-AF65-F5344CB8AC3E}">
        <p14:creationId xmlns:p14="http://schemas.microsoft.com/office/powerpoint/2010/main" val="42204426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8A79-0A75-6DDB-397A-40606425074B}"/>
              </a:ext>
            </a:extLst>
          </p:cNvPr>
          <p:cNvSpPr>
            <a:spLocks noGrp="1"/>
          </p:cNvSpPr>
          <p:nvPr>
            <p:ph type="title"/>
          </p:nvPr>
        </p:nvSpPr>
        <p:spPr>
          <a:xfrm>
            <a:off x="3779002" y="2038943"/>
            <a:ext cx="4633995" cy="1052969"/>
          </a:xfrm>
        </p:spPr>
        <p:txBody>
          <a:bodyPr>
            <a:noAutofit/>
          </a:bodyPr>
          <a:lstStyle/>
          <a:p>
            <a:r>
              <a:rPr lang="en-US" sz="12000" dirty="0"/>
              <a:t>How?</a:t>
            </a:r>
          </a:p>
        </p:txBody>
      </p:sp>
    </p:spTree>
    <p:extLst>
      <p:ext uri="{BB962C8B-B14F-4D97-AF65-F5344CB8AC3E}">
        <p14:creationId xmlns:p14="http://schemas.microsoft.com/office/powerpoint/2010/main" val="1794542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E93954-BC07-B562-C071-76DDB80F42F0}"/>
              </a:ext>
            </a:extLst>
          </p:cNvPr>
          <p:cNvPicPr>
            <a:picLocks noChangeAspect="1"/>
          </p:cNvPicPr>
          <p:nvPr/>
        </p:nvPicPr>
        <p:blipFill>
          <a:blip r:embed="rId3"/>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AA545C3-4774-BB8F-3F81-0F0276DCE825}"/>
              </a:ext>
            </a:extLst>
          </p:cNvPr>
          <p:cNvSpPr txBox="1">
            <a:spLocks noGrp="1"/>
          </p:cNvSpPr>
          <p:nvPr>
            <p:ph type="ctrTitle"/>
          </p:nvPr>
        </p:nvSpPr>
        <p:spPr>
          <a:xfrm>
            <a:off x="2163816" y="2135919"/>
            <a:ext cx="9144000" cy="238760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5400" b="1" kern="1200" dirty="0">
                <a:solidFill>
                  <a:srgbClr val="FFFFFF"/>
                </a:solidFill>
                <a:latin typeface="+mj-lt"/>
                <a:ea typeface="+mj-ea"/>
                <a:cs typeface="+mj-cs"/>
              </a:rPr>
              <a:t>CONNECTING </a:t>
            </a:r>
            <a:br>
              <a:rPr lang="en-US" sz="5400" b="1" kern="1200" dirty="0">
                <a:solidFill>
                  <a:srgbClr val="FFFFFF"/>
                </a:solidFill>
                <a:latin typeface="+mj-lt"/>
                <a:ea typeface="+mj-ea"/>
                <a:cs typeface="+mj-cs"/>
              </a:rPr>
            </a:br>
            <a:r>
              <a:rPr lang="en-US" sz="5400" b="1" kern="1200" dirty="0">
                <a:solidFill>
                  <a:srgbClr val="FFFFFF"/>
                </a:solidFill>
                <a:latin typeface="+mj-lt"/>
                <a:ea typeface="+mj-ea"/>
                <a:cs typeface="+mj-cs"/>
              </a:rPr>
              <a:t>MIND, BODY, AND SPIRIT </a:t>
            </a:r>
            <a:br>
              <a:rPr lang="en-US" sz="5400" b="1" kern="1200" dirty="0">
                <a:solidFill>
                  <a:srgbClr val="FFFFFF"/>
                </a:solidFill>
                <a:latin typeface="+mj-lt"/>
                <a:ea typeface="+mj-ea"/>
                <a:cs typeface="+mj-cs"/>
              </a:rPr>
            </a:br>
            <a:r>
              <a:rPr lang="en-US" sz="5400" b="1" kern="1200" dirty="0">
                <a:solidFill>
                  <a:srgbClr val="FFFFFF"/>
                </a:solidFill>
                <a:latin typeface="+mj-lt"/>
                <a:ea typeface="+mj-ea"/>
                <a:cs typeface="+mj-cs"/>
              </a:rPr>
              <a:t>SO </a:t>
            </a:r>
            <a:br>
              <a:rPr lang="en-US" sz="5400" b="1" kern="1200" dirty="0">
                <a:solidFill>
                  <a:srgbClr val="FFFFFF"/>
                </a:solidFill>
                <a:latin typeface="+mj-lt"/>
                <a:ea typeface="+mj-ea"/>
                <a:cs typeface="+mj-cs"/>
              </a:rPr>
            </a:br>
            <a:r>
              <a:rPr lang="en-US" sz="5400" b="1" kern="1200" dirty="0">
                <a:solidFill>
                  <a:srgbClr val="FFFFFF"/>
                </a:solidFill>
                <a:latin typeface="+mj-lt"/>
                <a:ea typeface="+mj-ea"/>
                <a:cs typeface="+mj-cs"/>
              </a:rPr>
              <a:t>INDIVIDUALS, FAMILIES </a:t>
            </a:r>
            <a:br>
              <a:rPr lang="en-US" sz="5400" b="1" kern="1200" dirty="0">
                <a:solidFill>
                  <a:srgbClr val="FFFFFF"/>
                </a:solidFill>
                <a:latin typeface="+mj-lt"/>
                <a:ea typeface="+mj-ea"/>
                <a:cs typeface="+mj-cs"/>
              </a:rPr>
            </a:br>
            <a:r>
              <a:rPr lang="en-US" sz="5400" b="1" kern="1200" dirty="0">
                <a:solidFill>
                  <a:srgbClr val="FFFFFF"/>
                </a:solidFill>
                <a:latin typeface="+mj-lt"/>
                <a:ea typeface="+mj-ea"/>
                <a:cs typeface="+mj-cs"/>
              </a:rPr>
              <a:t>AND </a:t>
            </a:r>
            <a:br>
              <a:rPr lang="en-US" sz="5400" b="1" kern="1200" dirty="0">
                <a:solidFill>
                  <a:srgbClr val="FFFFFF"/>
                </a:solidFill>
                <a:latin typeface="+mj-lt"/>
                <a:ea typeface="+mj-ea"/>
                <a:cs typeface="+mj-cs"/>
              </a:rPr>
            </a:br>
            <a:r>
              <a:rPr lang="en-US" sz="5400" b="1" kern="1200" dirty="0">
                <a:solidFill>
                  <a:srgbClr val="FFFFFF"/>
                </a:solidFill>
                <a:latin typeface="+mj-lt"/>
                <a:ea typeface="+mj-ea"/>
                <a:cs typeface="+mj-cs"/>
              </a:rPr>
              <a:t>COMMUNITIES THRIVE</a:t>
            </a:r>
          </a:p>
        </p:txBody>
      </p:sp>
    </p:spTree>
    <p:extLst>
      <p:ext uri="{BB962C8B-B14F-4D97-AF65-F5344CB8AC3E}">
        <p14:creationId xmlns:p14="http://schemas.microsoft.com/office/powerpoint/2010/main" val="2819445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E496A2F-C95A-40E3-90E5-0F26E05795FB}"/>
              </a:ext>
            </a:extLst>
          </p:cNvPr>
          <p:cNvGrpSpPr/>
          <p:nvPr/>
        </p:nvGrpSpPr>
        <p:grpSpPr>
          <a:xfrm>
            <a:off x="2249715" y="2934618"/>
            <a:ext cx="3489805" cy="3436999"/>
            <a:chOff x="2249714" y="2096879"/>
            <a:chExt cx="4019823" cy="4269449"/>
          </a:xfrm>
        </p:grpSpPr>
        <p:sp>
          <p:nvSpPr>
            <p:cNvPr id="11" name="Oval 10">
              <a:extLst>
                <a:ext uri="{FF2B5EF4-FFF2-40B4-BE49-F238E27FC236}">
                  <a16:creationId xmlns:a16="http://schemas.microsoft.com/office/drawing/2014/main" id="{FF2CAE68-8EA7-440F-9F88-BCCB590DB33E}"/>
                </a:ext>
              </a:extLst>
            </p:cNvPr>
            <p:cNvSpPr/>
            <p:nvPr/>
          </p:nvSpPr>
          <p:spPr>
            <a:xfrm>
              <a:off x="2249714" y="2096879"/>
              <a:ext cx="4019823" cy="4269449"/>
            </a:xfrm>
            <a:prstGeom prst="ellipse">
              <a:avLst/>
            </a:prstGeom>
            <a:solidFill>
              <a:srgbClr val="00B0F0">
                <a:alpha val="40000"/>
              </a:srgbClr>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ECF209-10E7-4445-A184-2F9C20EBCDD8}"/>
                </a:ext>
              </a:extLst>
            </p:cNvPr>
            <p:cNvSpPr txBox="1"/>
            <p:nvPr/>
          </p:nvSpPr>
          <p:spPr>
            <a:xfrm>
              <a:off x="2437477" y="4248005"/>
              <a:ext cx="2028050" cy="815397"/>
            </a:xfrm>
            <a:prstGeom prst="rect">
              <a:avLst/>
            </a:prstGeom>
            <a:noFill/>
          </p:spPr>
          <p:txBody>
            <a:bodyPr wrap="square" rtlCol="0">
              <a:spAutoFit/>
            </a:bodyPr>
            <a:lstStyle/>
            <a:p>
              <a:r>
                <a:rPr lang="en-US" sz="4000" b="1">
                  <a:solidFill>
                    <a:srgbClr val="002060"/>
                  </a:solidFill>
                </a:rPr>
                <a:t>SPIRIT</a:t>
              </a:r>
            </a:p>
          </p:txBody>
        </p:sp>
      </p:grpSp>
      <p:grpSp>
        <p:nvGrpSpPr>
          <p:cNvPr id="4" name="Group 3">
            <a:extLst>
              <a:ext uri="{FF2B5EF4-FFF2-40B4-BE49-F238E27FC236}">
                <a16:creationId xmlns:a16="http://schemas.microsoft.com/office/drawing/2014/main" id="{46F3819E-B089-4E55-AB9F-089C5630FF5B}"/>
              </a:ext>
            </a:extLst>
          </p:cNvPr>
          <p:cNvGrpSpPr/>
          <p:nvPr/>
        </p:nvGrpSpPr>
        <p:grpSpPr>
          <a:xfrm>
            <a:off x="4051191" y="2934618"/>
            <a:ext cx="3593794" cy="3436999"/>
            <a:chOff x="4324791" y="2096879"/>
            <a:chExt cx="4139607" cy="4269449"/>
          </a:xfrm>
          <a:solidFill>
            <a:srgbClr val="7030A0">
              <a:alpha val="35000"/>
            </a:srgbClr>
          </a:solidFill>
        </p:grpSpPr>
        <p:sp>
          <p:nvSpPr>
            <p:cNvPr id="12" name="Oval 11">
              <a:extLst>
                <a:ext uri="{FF2B5EF4-FFF2-40B4-BE49-F238E27FC236}">
                  <a16:creationId xmlns:a16="http://schemas.microsoft.com/office/drawing/2014/main" id="{75493943-EEE2-46FC-ACA1-00A8413B859F}"/>
                </a:ext>
              </a:extLst>
            </p:cNvPr>
            <p:cNvSpPr/>
            <p:nvPr/>
          </p:nvSpPr>
          <p:spPr>
            <a:xfrm>
              <a:off x="4324791" y="2096879"/>
              <a:ext cx="4019823" cy="4269449"/>
            </a:xfrm>
            <a:prstGeom prst="ellipse">
              <a:avLst/>
            </a:prstGeom>
            <a:grp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7FC8E81-C84E-4D72-862D-D9DFB08C1BEF}"/>
                </a:ext>
              </a:extLst>
            </p:cNvPr>
            <p:cNvSpPr txBox="1"/>
            <p:nvPr/>
          </p:nvSpPr>
          <p:spPr>
            <a:xfrm>
              <a:off x="6593544" y="4100455"/>
              <a:ext cx="1870854" cy="815397"/>
            </a:xfrm>
            <a:prstGeom prst="rect">
              <a:avLst/>
            </a:prstGeom>
            <a:noFill/>
            <a:ln>
              <a:noFill/>
            </a:ln>
          </p:spPr>
          <p:txBody>
            <a:bodyPr wrap="square" rtlCol="0">
              <a:spAutoFit/>
            </a:bodyPr>
            <a:lstStyle/>
            <a:p>
              <a:r>
                <a:rPr lang="en-US" sz="4000" b="1">
                  <a:solidFill>
                    <a:srgbClr val="002060"/>
                  </a:solidFill>
                </a:rPr>
                <a:t>BODY</a:t>
              </a:r>
            </a:p>
          </p:txBody>
        </p:sp>
      </p:grpSp>
      <p:grpSp>
        <p:nvGrpSpPr>
          <p:cNvPr id="2" name="Group 1">
            <a:extLst>
              <a:ext uri="{FF2B5EF4-FFF2-40B4-BE49-F238E27FC236}">
                <a16:creationId xmlns:a16="http://schemas.microsoft.com/office/drawing/2014/main" id="{1E61F64A-ABF6-4F68-9A2D-E6F11F541026}"/>
              </a:ext>
            </a:extLst>
          </p:cNvPr>
          <p:cNvGrpSpPr/>
          <p:nvPr/>
        </p:nvGrpSpPr>
        <p:grpSpPr>
          <a:xfrm>
            <a:off x="3256901" y="1654048"/>
            <a:ext cx="3265694" cy="3401331"/>
            <a:chOff x="3409868" y="434322"/>
            <a:chExt cx="3761675" cy="4105412"/>
          </a:xfrm>
        </p:grpSpPr>
        <p:sp>
          <p:nvSpPr>
            <p:cNvPr id="9" name="Oval 8">
              <a:extLst>
                <a:ext uri="{FF2B5EF4-FFF2-40B4-BE49-F238E27FC236}">
                  <a16:creationId xmlns:a16="http://schemas.microsoft.com/office/drawing/2014/main" id="{32395E79-264B-47DC-8230-0D87012B1663}"/>
                </a:ext>
              </a:extLst>
            </p:cNvPr>
            <p:cNvSpPr/>
            <p:nvPr/>
          </p:nvSpPr>
          <p:spPr>
            <a:xfrm>
              <a:off x="3409868" y="434322"/>
              <a:ext cx="3761675" cy="4105412"/>
            </a:xfrm>
            <a:prstGeom prst="ellipse">
              <a:avLst/>
            </a:prstGeom>
            <a:solidFill>
              <a:srgbClr val="92D050">
                <a:alpha val="40000"/>
              </a:srgbClr>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A73DFAF-DD95-4DA2-A5D8-E9D844244C75}"/>
                </a:ext>
              </a:extLst>
            </p:cNvPr>
            <p:cNvSpPr txBox="1"/>
            <p:nvPr/>
          </p:nvSpPr>
          <p:spPr>
            <a:xfrm>
              <a:off x="4320383" y="989591"/>
              <a:ext cx="2066317" cy="815397"/>
            </a:xfrm>
            <a:prstGeom prst="rect">
              <a:avLst/>
            </a:prstGeom>
            <a:noFill/>
          </p:spPr>
          <p:txBody>
            <a:bodyPr wrap="square" rtlCol="0">
              <a:spAutoFit/>
            </a:bodyPr>
            <a:lstStyle/>
            <a:p>
              <a:pPr algn="ctr"/>
              <a:r>
                <a:rPr lang="en-US" sz="4000" b="1">
                  <a:solidFill>
                    <a:srgbClr val="002060"/>
                  </a:solidFill>
                </a:rPr>
                <a:t>MIND</a:t>
              </a:r>
            </a:p>
          </p:txBody>
        </p:sp>
      </p:grpSp>
      <p:sp>
        <p:nvSpPr>
          <p:cNvPr id="13" name="TextBox 12">
            <a:extLst>
              <a:ext uri="{FF2B5EF4-FFF2-40B4-BE49-F238E27FC236}">
                <a16:creationId xmlns:a16="http://schemas.microsoft.com/office/drawing/2014/main" id="{B7A09195-A5A5-4567-A8A8-F5BB1C9CBB2B}"/>
              </a:ext>
            </a:extLst>
          </p:cNvPr>
          <p:cNvSpPr txBox="1"/>
          <p:nvPr/>
        </p:nvSpPr>
        <p:spPr>
          <a:xfrm>
            <a:off x="4071656" y="3969614"/>
            <a:ext cx="1667864" cy="707886"/>
          </a:xfrm>
          <a:prstGeom prst="rect">
            <a:avLst/>
          </a:prstGeom>
          <a:noFill/>
        </p:spPr>
        <p:txBody>
          <a:bodyPr wrap="square" rtlCol="0">
            <a:spAutoFit/>
          </a:bodyPr>
          <a:lstStyle/>
          <a:p>
            <a:pPr algn="ctr"/>
            <a:r>
              <a:rPr lang="en-US" sz="4000" b="1" dirty="0">
                <a:solidFill>
                  <a:srgbClr val="002060"/>
                </a:solidFill>
              </a:rPr>
              <a:t>HOPE</a:t>
            </a:r>
          </a:p>
        </p:txBody>
      </p:sp>
      <p:sp>
        <p:nvSpPr>
          <p:cNvPr id="14" name="TextBox 13">
            <a:extLst>
              <a:ext uri="{FF2B5EF4-FFF2-40B4-BE49-F238E27FC236}">
                <a16:creationId xmlns:a16="http://schemas.microsoft.com/office/drawing/2014/main" id="{76446CF0-3A42-4393-8BF7-721BB5658871}"/>
              </a:ext>
            </a:extLst>
          </p:cNvPr>
          <p:cNvSpPr txBox="1"/>
          <p:nvPr/>
        </p:nvSpPr>
        <p:spPr>
          <a:xfrm>
            <a:off x="-336972" y="200376"/>
            <a:ext cx="10485120" cy="1200329"/>
          </a:xfrm>
          <a:prstGeom prst="rect">
            <a:avLst/>
          </a:prstGeom>
          <a:noFill/>
        </p:spPr>
        <p:txBody>
          <a:bodyPr wrap="square" rtlCol="0">
            <a:spAutoFit/>
          </a:bodyPr>
          <a:lstStyle/>
          <a:p>
            <a:pPr algn="ctr"/>
            <a:r>
              <a:rPr lang="en-US" sz="4400" b="1">
                <a:solidFill>
                  <a:schemeClr val="accent1"/>
                </a:solidFill>
                <a:latin typeface="+mj-lt"/>
              </a:rPr>
              <a:t>Spiritually Integrated Care</a:t>
            </a:r>
          </a:p>
          <a:p>
            <a:pPr algn="ctr"/>
            <a:r>
              <a:rPr lang="en-US" sz="2800" b="1">
                <a:solidFill>
                  <a:schemeClr val="accent1"/>
                </a:solidFill>
                <a:latin typeface="+mj-lt"/>
              </a:rPr>
              <a:t>( inclusive of all faith traditions and spiritual beliefs)</a:t>
            </a:r>
          </a:p>
        </p:txBody>
      </p:sp>
      <p:pic>
        <p:nvPicPr>
          <p:cNvPr id="15" name="Picture 14">
            <a:extLst>
              <a:ext uri="{FF2B5EF4-FFF2-40B4-BE49-F238E27FC236}">
                <a16:creationId xmlns:a16="http://schemas.microsoft.com/office/drawing/2014/main" id="{5B063C16-9D22-5FB7-943A-924A2F09EF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59691" y="2934618"/>
            <a:ext cx="2346632" cy="1224285"/>
          </a:xfrm>
          <a:prstGeom prst="rect">
            <a:avLst/>
          </a:prstGeom>
        </p:spPr>
      </p:pic>
    </p:spTree>
    <p:extLst>
      <p:ext uri="{BB962C8B-B14F-4D97-AF65-F5344CB8AC3E}">
        <p14:creationId xmlns:p14="http://schemas.microsoft.com/office/powerpoint/2010/main" val="3451783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E93954-BC07-B562-C071-76DDB80F42F0}"/>
              </a:ext>
            </a:extLst>
          </p:cNvPr>
          <p:cNvPicPr>
            <a:picLocks noChangeAspect="1"/>
          </p:cNvPicPr>
          <p:nvPr/>
        </p:nvPicPr>
        <p:blipFill>
          <a:blip r:embed="rId3"/>
          <a:srcRect/>
          <a:stretch/>
        </p:blipFill>
        <p:spPr>
          <a:xfrm>
            <a:off x="0" y="0"/>
            <a:ext cx="12192000" cy="6858000"/>
          </a:xfrm>
          <a:prstGeom prst="rect">
            <a:avLst/>
          </a:prstGeom>
        </p:spPr>
      </p:pic>
      <p:sp>
        <p:nvSpPr>
          <p:cNvPr id="4" name="Title 3">
            <a:extLst>
              <a:ext uri="{FF2B5EF4-FFF2-40B4-BE49-F238E27FC236}">
                <a16:creationId xmlns:a16="http://schemas.microsoft.com/office/drawing/2014/main" id="{0AA545C3-4774-BB8F-3F81-0F0276DCE825}"/>
              </a:ext>
            </a:extLst>
          </p:cNvPr>
          <p:cNvSpPr txBox="1">
            <a:spLocks noGrp="1"/>
          </p:cNvSpPr>
          <p:nvPr>
            <p:ph type="ctrTitle"/>
          </p:nvPr>
        </p:nvSpPr>
        <p:spPr>
          <a:xfrm>
            <a:off x="2340244" y="2104921"/>
            <a:ext cx="9734738" cy="283903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kern="1200" dirty="0">
                <a:solidFill>
                  <a:srgbClr val="FFFFFF"/>
                </a:solidFill>
                <a:latin typeface="+mj-lt"/>
                <a:ea typeface="+mj-ea"/>
                <a:cs typeface="+mj-cs"/>
              </a:rPr>
              <a:t>The Power of Spirituality </a:t>
            </a:r>
          </a:p>
          <a:p>
            <a:pPr>
              <a:lnSpc>
                <a:spcPct val="90000"/>
              </a:lnSpc>
              <a:spcBef>
                <a:spcPct val="0"/>
              </a:spcBef>
              <a:spcAft>
                <a:spcPts val="600"/>
              </a:spcAft>
            </a:pPr>
            <a:r>
              <a:rPr lang="en-US" sz="5400" b="1" kern="1200" dirty="0">
                <a:solidFill>
                  <a:srgbClr val="FFFFFF"/>
                </a:solidFill>
                <a:latin typeface="+mj-lt"/>
                <a:ea typeface="+mj-ea"/>
                <a:cs typeface="+mj-cs"/>
              </a:rPr>
              <a:t>In  </a:t>
            </a:r>
          </a:p>
          <a:p>
            <a:pPr>
              <a:lnSpc>
                <a:spcPct val="90000"/>
              </a:lnSpc>
              <a:spcBef>
                <a:spcPct val="0"/>
              </a:spcBef>
              <a:spcAft>
                <a:spcPts val="600"/>
              </a:spcAft>
            </a:pPr>
            <a:r>
              <a:rPr lang="en-US" sz="5400" b="1" kern="1200" dirty="0">
                <a:solidFill>
                  <a:srgbClr val="FFFFFF"/>
                </a:solidFill>
                <a:latin typeface="+mj-lt"/>
                <a:ea typeface="+mj-ea"/>
                <a:cs typeface="+mj-cs"/>
              </a:rPr>
              <a:t>Mental Wellness </a:t>
            </a:r>
          </a:p>
        </p:txBody>
      </p:sp>
    </p:spTree>
    <p:extLst>
      <p:ext uri="{BB962C8B-B14F-4D97-AF65-F5344CB8AC3E}">
        <p14:creationId xmlns:p14="http://schemas.microsoft.com/office/powerpoint/2010/main" val="4081882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7A3C7B-0DCD-152E-008E-D450CFD4E243}"/>
              </a:ext>
            </a:extLst>
          </p:cNvPr>
          <p:cNvSpPr txBox="1"/>
          <p:nvPr/>
        </p:nvSpPr>
        <p:spPr>
          <a:xfrm>
            <a:off x="457200" y="81689"/>
            <a:ext cx="11557415" cy="5634748"/>
          </a:xfrm>
          <a:prstGeom prst="rect">
            <a:avLst/>
          </a:prstGeom>
          <a:noFill/>
        </p:spPr>
        <p:txBody>
          <a:bodyPr wrap="square">
            <a:spAutoFit/>
          </a:bodyPr>
          <a:lstStyle/>
          <a:p>
            <a:pPr algn="ctr">
              <a:lnSpc>
                <a:spcPct val="250000"/>
              </a:lnSpc>
            </a:pPr>
            <a:r>
              <a:rPr kumimoji="0" lang="en-US" altLang="en-US" sz="3200" b="1" i="0" u="none" strike="noStrike" cap="none" normalizeH="0" baseline="0" dirty="0">
                <a:ln>
                  <a:noFill/>
                </a:ln>
                <a:solidFill>
                  <a:srgbClr val="000000"/>
                </a:solidFill>
                <a:effectLst/>
                <a:cs typeface="Open Sans" panose="020B0606030504020204" pitchFamily="34" charset="0"/>
              </a:rPr>
              <a:t>Overall objectives: </a:t>
            </a:r>
            <a:endParaRPr lang="en-US" altLang="en-US" sz="2400" dirty="0">
              <a:solidFill>
                <a:srgbClr val="000000"/>
              </a:solidFill>
              <a:cs typeface="Open Sans" panose="020B060603050402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3200" b="1" dirty="0">
                <a:solidFill>
                  <a:srgbClr val="000000"/>
                </a:solidFill>
                <a:effectLst/>
                <a:latin typeface="Calibri" panose="020F0502020204030204" pitchFamily="34" charset="0"/>
                <a:ea typeface="Times New Roman" panose="02020603050405020304" pitchFamily="18" charset="0"/>
              </a:rPr>
              <a:t>Consider the differences between spirituality, faith and religion</a:t>
            </a:r>
            <a:endParaRPr lang="en-US" sz="3200" b="1" dirty="0">
              <a:solidFill>
                <a:srgbClr val="000000"/>
              </a:solidFill>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effectLst/>
                <a:latin typeface="Calibri" panose="020F0502020204030204" pitchFamily="34" charset="0"/>
                <a:ea typeface="Times New Roman" panose="02020603050405020304" pitchFamily="18" charset="0"/>
              </a:rPr>
              <a:t>Explore the concept of Sacred Core and Sacred Journey</a:t>
            </a:r>
            <a:endParaRPr lang="en-US" sz="2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latin typeface="Calibri" panose="020F0502020204030204" pitchFamily="34" charset="0"/>
                <a:ea typeface="Times New Roman" panose="02020603050405020304" pitchFamily="18" charset="0"/>
              </a:rPr>
              <a:t>D</a:t>
            </a:r>
            <a:r>
              <a:rPr lang="en-US" sz="2800" dirty="0">
                <a:solidFill>
                  <a:srgbClr val="000000"/>
                </a:solidFill>
                <a:effectLst/>
                <a:latin typeface="Calibri" panose="020F0502020204030204" pitchFamily="34" charset="0"/>
                <a:ea typeface="Times New Roman" panose="02020603050405020304" pitchFamily="18" charset="0"/>
              </a:rPr>
              <a:t>iscuss  ways a person experiences their spiritual or sacred journey and how it may impact their mental wellbeing</a:t>
            </a: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latin typeface="Calibri" panose="020F0502020204030204" pitchFamily="34" charset="0"/>
                <a:ea typeface="Calibri" panose="020F0502020204030204" pitchFamily="34" charset="0"/>
              </a:rPr>
              <a:t>Consider what you have to offer as Faith Community</a:t>
            </a:r>
            <a:endParaRPr lang="en-US" sz="2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23570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BDF350A-0E96-874E-EF2F-41D741D41F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7A641CB1-71AD-067C-023F-AEA5186A70A0}"/>
              </a:ext>
            </a:extLst>
          </p:cNvPr>
          <p:cNvSpPr txBox="1"/>
          <p:nvPr/>
        </p:nvSpPr>
        <p:spPr>
          <a:xfrm>
            <a:off x="6591040" y="3680899"/>
            <a:ext cx="1412240" cy="1754326"/>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Meaning</a:t>
            </a:r>
          </a:p>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1200" b="1" dirty="0">
                <a:solidFill>
                  <a:schemeClr val="bg1"/>
                </a:solidFill>
                <a:latin typeface="Arial" panose="020B0604020202020204" pitchFamily="34" charset="0"/>
                <a:cs typeface="Arial" panose="020B0604020202020204" pitchFamily="34" charset="0"/>
              </a:rPr>
              <a:t>Connection/ Belonging</a:t>
            </a:r>
          </a:p>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1200" b="1" dirty="0">
                <a:solidFill>
                  <a:schemeClr val="bg1"/>
                </a:solidFill>
                <a:latin typeface="Arial" panose="020B0604020202020204" pitchFamily="34" charset="0"/>
                <a:cs typeface="Arial" panose="020B0604020202020204" pitchFamily="34" charset="0"/>
              </a:rPr>
              <a:t>Transcendence</a:t>
            </a:r>
          </a:p>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1200" b="1" dirty="0">
                <a:solidFill>
                  <a:schemeClr val="bg1"/>
                </a:solidFill>
                <a:latin typeface="Arial" panose="020B0604020202020204" pitchFamily="34" charset="0"/>
                <a:cs typeface="Arial" panose="020B0604020202020204" pitchFamily="34" charset="0"/>
              </a:rPr>
              <a:t>Beliefs and Practices/Rituals</a:t>
            </a:r>
          </a:p>
        </p:txBody>
      </p:sp>
      <p:pic>
        <p:nvPicPr>
          <p:cNvPr id="5" name="Picture 5" descr="Logo, company name&#10;&#10;Description automatically generated">
            <a:extLst>
              <a:ext uri="{FF2B5EF4-FFF2-40B4-BE49-F238E27FC236}">
                <a16:creationId xmlns:a16="http://schemas.microsoft.com/office/drawing/2014/main" id="{8A08A061-8C2F-EE45-1060-36EFB4950657}"/>
              </a:ext>
            </a:extLst>
          </p:cNvPr>
          <p:cNvPicPr>
            <a:picLocks noChangeAspect="1"/>
          </p:cNvPicPr>
          <p:nvPr/>
        </p:nvPicPr>
        <p:blipFill>
          <a:blip r:embed="rId3"/>
          <a:stretch>
            <a:fillRect/>
          </a:stretch>
        </p:blipFill>
        <p:spPr>
          <a:xfrm>
            <a:off x="9326914" y="420408"/>
            <a:ext cx="2114981" cy="1117447"/>
          </a:xfrm>
          <a:prstGeom prst="rect">
            <a:avLst/>
          </a:prstGeom>
        </p:spPr>
      </p:pic>
      <p:graphicFrame>
        <p:nvGraphicFramePr>
          <p:cNvPr id="4" name="Diagram 3">
            <a:extLst>
              <a:ext uri="{FF2B5EF4-FFF2-40B4-BE49-F238E27FC236}">
                <a16:creationId xmlns:a16="http://schemas.microsoft.com/office/drawing/2014/main" id="{7BAF614E-1A92-8716-08F9-D5E77B11F0B7}"/>
              </a:ext>
            </a:extLst>
          </p:cNvPr>
          <p:cNvGraphicFramePr/>
          <p:nvPr>
            <p:extLst>
              <p:ext uri="{D42A27DB-BD31-4B8C-83A1-F6EECF244321}">
                <p14:modId xmlns:p14="http://schemas.microsoft.com/office/powerpoint/2010/main" val="878150595"/>
              </p:ext>
            </p:extLst>
          </p:nvPr>
        </p:nvGraphicFramePr>
        <p:xfrm>
          <a:off x="232756" y="99752"/>
          <a:ext cx="10348422" cy="665849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879690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1BDF350A-0E96-874E-EF2F-41D741D41F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descr="Venn diagram of religion and spirituality">
            <a:extLst>
              <a:ext uri="{FF2B5EF4-FFF2-40B4-BE49-F238E27FC236}">
                <a16:creationId xmlns:a16="http://schemas.microsoft.com/office/drawing/2014/main" id="{EE8D70F1-8C0C-5175-F10B-72799F69BB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313" y="0"/>
            <a:ext cx="5819774" cy="358140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aphicFrame>
        <p:nvGraphicFramePr>
          <p:cNvPr id="5" name="Diagram 4">
            <a:extLst>
              <a:ext uri="{FF2B5EF4-FFF2-40B4-BE49-F238E27FC236}">
                <a16:creationId xmlns:a16="http://schemas.microsoft.com/office/drawing/2014/main" id="{EBC5FDCE-8285-5A99-4547-B2BB59E71045}"/>
              </a:ext>
            </a:extLst>
          </p:cNvPr>
          <p:cNvGraphicFramePr/>
          <p:nvPr>
            <p:extLst>
              <p:ext uri="{D42A27DB-BD31-4B8C-83A1-F6EECF244321}">
                <p14:modId xmlns:p14="http://schemas.microsoft.com/office/powerpoint/2010/main" val="908375175"/>
              </p:ext>
            </p:extLst>
          </p:nvPr>
        </p:nvGraphicFramePr>
        <p:xfrm>
          <a:off x="3506209" y="1703127"/>
          <a:ext cx="9731007" cy="62482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a:extLst>
              <a:ext uri="{FF2B5EF4-FFF2-40B4-BE49-F238E27FC236}">
                <a16:creationId xmlns:a16="http://schemas.microsoft.com/office/drawing/2014/main" id="{7A641CB1-71AD-067C-023F-AEA5186A70A0}"/>
              </a:ext>
            </a:extLst>
          </p:cNvPr>
          <p:cNvSpPr txBox="1"/>
          <p:nvPr/>
        </p:nvSpPr>
        <p:spPr>
          <a:xfrm>
            <a:off x="7803114" y="3567499"/>
            <a:ext cx="1412240" cy="1754326"/>
          </a:xfrm>
          <a:prstGeom prst="rect">
            <a:avLst/>
          </a:prstGeom>
          <a:no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Meaning</a:t>
            </a:r>
          </a:p>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1200" b="1" dirty="0">
                <a:solidFill>
                  <a:schemeClr val="bg1"/>
                </a:solidFill>
                <a:latin typeface="Arial" panose="020B0604020202020204" pitchFamily="34" charset="0"/>
                <a:cs typeface="Arial" panose="020B0604020202020204" pitchFamily="34" charset="0"/>
              </a:rPr>
              <a:t>Connection/ Belonging</a:t>
            </a:r>
          </a:p>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1200" b="1" dirty="0">
                <a:solidFill>
                  <a:schemeClr val="bg1"/>
                </a:solidFill>
                <a:latin typeface="Arial" panose="020B0604020202020204" pitchFamily="34" charset="0"/>
                <a:cs typeface="Arial" panose="020B0604020202020204" pitchFamily="34" charset="0"/>
              </a:rPr>
              <a:t>Transcendence</a:t>
            </a:r>
          </a:p>
          <a:p>
            <a:pPr algn="ctr"/>
            <a:endParaRPr lang="en-US" sz="1200" b="1" dirty="0">
              <a:solidFill>
                <a:schemeClr val="bg1"/>
              </a:solidFill>
              <a:latin typeface="Arial" panose="020B0604020202020204" pitchFamily="34" charset="0"/>
              <a:cs typeface="Arial" panose="020B0604020202020204" pitchFamily="34" charset="0"/>
            </a:endParaRPr>
          </a:p>
          <a:p>
            <a:pPr algn="ctr"/>
            <a:r>
              <a:rPr lang="en-US" sz="1200" b="1" dirty="0">
                <a:solidFill>
                  <a:schemeClr val="bg1"/>
                </a:solidFill>
                <a:latin typeface="Arial" panose="020B0604020202020204" pitchFamily="34" charset="0"/>
                <a:cs typeface="Arial" panose="020B0604020202020204" pitchFamily="34" charset="0"/>
              </a:rPr>
              <a:t>Beliefs and Practices/Rituals</a:t>
            </a:r>
          </a:p>
        </p:txBody>
      </p:sp>
      <p:pic>
        <p:nvPicPr>
          <p:cNvPr id="3" name="Picture 5" descr="Logo, company name&#10;&#10;Description automatically generated">
            <a:extLst>
              <a:ext uri="{FF2B5EF4-FFF2-40B4-BE49-F238E27FC236}">
                <a16:creationId xmlns:a16="http://schemas.microsoft.com/office/drawing/2014/main" id="{542908C1-D11E-6AF5-9ABB-8C5C8EF1F528}"/>
              </a:ext>
            </a:extLst>
          </p:cNvPr>
          <p:cNvPicPr>
            <a:picLocks noChangeAspect="1"/>
          </p:cNvPicPr>
          <p:nvPr/>
        </p:nvPicPr>
        <p:blipFill>
          <a:blip r:embed="rId9"/>
          <a:stretch>
            <a:fillRect/>
          </a:stretch>
        </p:blipFill>
        <p:spPr>
          <a:xfrm>
            <a:off x="9840285" y="422564"/>
            <a:ext cx="1720515" cy="909031"/>
          </a:xfrm>
          <a:prstGeom prst="rect">
            <a:avLst/>
          </a:prstGeom>
        </p:spPr>
      </p:pic>
      <p:sp>
        <p:nvSpPr>
          <p:cNvPr id="7" name="TextBox 6">
            <a:extLst>
              <a:ext uri="{FF2B5EF4-FFF2-40B4-BE49-F238E27FC236}">
                <a16:creationId xmlns:a16="http://schemas.microsoft.com/office/drawing/2014/main" id="{FCB3A878-48D6-AFD0-EC39-002F8DE24D94}"/>
              </a:ext>
            </a:extLst>
          </p:cNvPr>
          <p:cNvSpPr txBox="1"/>
          <p:nvPr/>
        </p:nvSpPr>
        <p:spPr>
          <a:xfrm>
            <a:off x="112854" y="3974284"/>
            <a:ext cx="5727584" cy="276999"/>
          </a:xfrm>
          <a:prstGeom prst="rect">
            <a:avLst/>
          </a:prstGeom>
          <a:noFill/>
        </p:spPr>
        <p:txBody>
          <a:bodyPr wrap="square">
            <a:spAutoFit/>
          </a:bodyPr>
          <a:lstStyle/>
          <a:p>
            <a:r>
              <a:rPr lang="en-US" sz="1200" dirty="0">
                <a:hlinkClick r:id="rId10"/>
              </a:rPr>
              <a:t>What Is Spirituality? | Taking Charge of Your Health &amp; Wellbeing (umn.edu)</a:t>
            </a:r>
            <a:endParaRPr lang="en-US" sz="1200" dirty="0"/>
          </a:p>
        </p:txBody>
      </p:sp>
    </p:spTree>
    <p:extLst>
      <p:ext uri="{BB962C8B-B14F-4D97-AF65-F5344CB8AC3E}">
        <p14:creationId xmlns:p14="http://schemas.microsoft.com/office/powerpoint/2010/main" val="91034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8C3CB14-F461-747C-ECC4-2BC38ACCF3B1}"/>
              </a:ext>
            </a:extLst>
          </p:cNvPr>
          <p:cNvPicPr>
            <a:picLocks noChangeAspect="1"/>
          </p:cNvPicPr>
          <p:nvPr/>
        </p:nvPicPr>
        <p:blipFill rotWithShape="1">
          <a:blip r:embed="rId3"/>
          <a:srcRect b="11515"/>
          <a:stretch/>
        </p:blipFill>
        <p:spPr>
          <a:xfrm>
            <a:off x="-1" y="1"/>
            <a:ext cx="12192000" cy="6068290"/>
          </a:xfrm>
          <a:prstGeom prst="rect">
            <a:avLst/>
          </a:prstGeom>
        </p:spPr>
      </p:pic>
      <p:grpSp>
        <p:nvGrpSpPr>
          <p:cNvPr id="11" name="Group 10">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12" name="Freeform: Shape 11">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7" name="TextBox 6">
            <a:extLst>
              <a:ext uri="{FF2B5EF4-FFF2-40B4-BE49-F238E27FC236}">
                <a16:creationId xmlns:a16="http://schemas.microsoft.com/office/drawing/2014/main" id="{3B124B79-9D06-6E1D-5CAD-CCCA26BDF7E8}"/>
              </a:ext>
            </a:extLst>
          </p:cNvPr>
          <p:cNvSpPr txBox="1"/>
          <p:nvPr/>
        </p:nvSpPr>
        <p:spPr>
          <a:xfrm>
            <a:off x="239530" y="2343370"/>
            <a:ext cx="11712633" cy="4939814"/>
          </a:xfrm>
          <a:prstGeom prst="rect">
            <a:avLst/>
          </a:prstGeom>
          <a:noFill/>
        </p:spPr>
        <p:txBody>
          <a:bodyPr wrap="square">
            <a:spAutoFit/>
          </a:bodyPr>
          <a:lstStyle/>
          <a:p>
            <a:pPr algn="ctr"/>
            <a:r>
              <a:rPr lang="en-US" sz="8000" dirty="0">
                <a:solidFill>
                  <a:schemeClr val="bg1">
                    <a:lumMod val="95000"/>
                  </a:schemeClr>
                </a:solidFill>
                <a:latin typeface="Brush Script MT" panose="03060802040406070304" pitchFamily="66" charset="0"/>
                <a:ea typeface="STXingkai" panose="020B0503020204020204" pitchFamily="2" charset="-122"/>
              </a:rPr>
              <a:t>… </a:t>
            </a:r>
            <a:r>
              <a:rPr lang="en-US" sz="8000" b="0" i="0" dirty="0">
                <a:solidFill>
                  <a:schemeClr val="bg1">
                    <a:lumMod val="95000"/>
                  </a:schemeClr>
                </a:solidFill>
                <a:effectLst/>
                <a:latin typeface="Brush Script MT" panose="03060802040406070304" pitchFamily="66" charset="0"/>
                <a:ea typeface="STXingkai" panose="020B0503020204020204" pitchFamily="2" charset="-122"/>
              </a:rPr>
              <a:t>is seeing </a:t>
            </a:r>
            <a:r>
              <a:rPr lang="en-US" sz="8000" b="1" i="0" dirty="0">
                <a:solidFill>
                  <a:schemeClr val="bg1">
                    <a:lumMod val="95000"/>
                  </a:schemeClr>
                </a:solidFill>
                <a:effectLst/>
                <a:latin typeface="Brush Script MT" panose="03060802040406070304" pitchFamily="66" charset="0"/>
                <a:ea typeface="STXingkai" panose="020B0503020204020204" pitchFamily="2" charset="-122"/>
              </a:rPr>
              <a:t>light</a:t>
            </a:r>
            <a:r>
              <a:rPr lang="en-US" sz="8000" b="0" i="0" dirty="0">
                <a:solidFill>
                  <a:schemeClr val="bg1">
                    <a:lumMod val="95000"/>
                  </a:schemeClr>
                </a:solidFill>
                <a:effectLst/>
                <a:latin typeface="Brush Script MT" panose="03060802040406070304" pitchFamily="66" charset="0"/>
                <a:ea typeface="STXingkai" panose="020B0503020204020204" pitchFamily="2" charset="-122"/>
              </a:rPr>
              <a:t> with your heart when all your eyes see is darkness.</a:t>
            </a:r>
            <a:r>
              <a:rPr lang="en-US" sz="6600" b="0" i="0" dirty="0">
                <a:solidFill>
                  <a:schemeClr val="bg1">
                    <a:lumMod val="95000"/>
                  </a:schemeClr>
                </a:solidFill>
                <a:effectLst/>
                <a:latin typeface="Brush Script MT" panose="03060802040406070304" pitchFamily="66" charset="0"/>
                <a:ea typeface="STXingkai" panose="020B0503020204020204" pitchFamily="2" charset="-122"/>
              </a:rPr>
              <a:t>           </a:t>
            </a:r>
          </a:p>
          <a:p>
            <a:pPr algn="ctr"/>
            <a:r>
              <a:rPr lang="en-US" sz="4000" dirty="0">
                <a:solidFill>
                  <a:schemeClr val="bg1">
                    <a:lumMod val="95000"/>
                  </a:schemeClr>
                </a:solidFill>
                <a:latin typeface="Brush Script MT" panose="03060802040406070304" pitchFamily="66" charset="0"/>
                <a:ea typeface="STXingkai" panose="020B0503020204020204" pitchFamily="2" charset="-122"/>
              </a:rPr>
              <a:t>									- Barbara Johnson </a:t>
            </a:r>
            <a:endParaRPr lang="en-US" sz="5400" b="0" i="0" dirty="0">
              <a:solidFill>
                <a:schemeClr val="bg1">
                  <a:lumMod val="95000"/>
                </a:schemeClr>
              </a:solidFill>
              <a:effectLst/>
              <a:latin typeface="Brush Script MT" panose="03060802040406070304" pitchFamily="66" charset="0"/>
              <a:ea typeface="STXingkai" panose="020B0503020204020204" pitchFamily="2" charset="-122"/>
            </a:endParaRPr>
          </a:p>
          <a:p>
            <a:r>
              <a:rPr lang="en-US" sz="5400" dirty="0">
                <a:solidFill>
                  <a:schemeClr val="accent1">
                    <a:lumMod val="50000"/>
                  </a:schemeClr>
                </a:solidFill>
                <a:latin typeface="Brush Script MT" panose="03060802040406070304" pitchFamily="66" charset="0"/>
                <a:ea typeface="STXingkai" panose="020B0503020204020204" pitchFamily="2" charset="-122"/>
              </a:rPr>
              <a:t>				  </a:t>
            </a:r>
            <a:r>
              <a:rPr lang="en-US" sz="11500" dirty="0">
                <a:solidFill>
                  <a:schemeClr val="accent1">
                    <a:lumMod val="50000"/>
                  </a:schemeClr>
                </a:solidFill>
                <a:latin typeface="Brush Script MT" panose="03060802040406070304" pitchFamily="66" charset="0"/>
                <a:ea typeface="STXingkai" panose="020B0503020204020204" pitchFamily="2" charset="-122"/>
              </a:rPr>
              <a:t>HOPE</a:t>
            </a:r>
            <a:endParaRPr lang="en-US" sz="6600" dirty="0">
              <a:solidFill>
                <a:schemeClr val="accent1">
                  <a:lumMod val="50000"/>
                </a:schemeClr>
              </a:solidFill>
              <a:latin typeface="Brush Script MT" panose="03060802040406070304" pitchFamily="66" charset="0"/>
              <a:ea typeface="STXingkai" panose="020B0503020204020204" pitchFamily="2" charset="-122"/>
            </a:endParaRPr>
          </a:p>
        </p:txBody>
      </p:sp>
    </p:spTree>
    <p:extLst>
      <p:ext uri="{BB962C8B-B14F-4D97-AF65-F5344CB8AC3E}">
        <p14:creationId xmlns:p14="http://schemas.microsoft.com/office/powerpoint/2010/main" val="15281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7A3C7B-0DCD-152E-008E-D450CFD4E243}"/>
              </a:ext>
            </a:extLst>
          </p:cNvPr>
          <p:cNvSpPr txBox="1"/>
          <p:nvPr/>
        </p:nvSpPr>
        <p:spPr>
          <a:xfrm>
            <a:off x="457200" y="81689"/>
            <a:ext cx="11557415" cy="5634748"/>
          </a:xfrm>
          <a:prstGeom prst="rect">
            <a:avLst/>
          </a:prstGeom>
          <a:noFill/>
        </p:spPr>
        <p:txBody>
          <a:bodyPr wrap="square">
            <a:spAutoFit/>
          </a:bodyPr>
          <a:lstStyle/>
          <a:p>
            <a:pPr algn="ctr">
              <a:lnSpc>
                <a:spcPct val="250000"/>
              </a:lnSpc>
            </a:pPr>
            <a:r>
              <a:rPr kumimoji="0" lang="en-US" altLang="en-US" sz="3200" b="1" i="0" u="none" strike="noStrike" cap="none" normalizeH="0" baseline="0" dirty="0">
                <a:ln>
                  <a:noFill/>
                </a:ln>
                <a:solidFill>
                  <a:srgbClr val="000000"/>
                </a:solidFill>
                <a:effectLst/>
                <a:cs typeface="Open Sans" panose="020B0606030504020204" pitchFamily="34" charset="0"/>
              </a:rPr>
              <a:t>Overall objectives: </a:t>
            </a:r>
            <a:endParaRPr lang="en-US" altLang="en-US" sz="2400" dirty="0">
              <a:solidFill>
                <a:srgbClr val="000000"/>
              </a:solidFill>
              <a:cs typeface="Open Sans" panose="020B060603050402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effectLst/>
                <a:latin typeface="Calibri" panose="020F0502020204030204" pitchFamily="34" charset="0"/>
                <a:ea typeface="Times New Roman" panose="02020603050405020304" pitchFamily="18" charset="0"/>
              </a:rPr>
              <a:t>Consider the differences between spirituality, faith and religion</a:t>
            </a:r>
            <a:endParaRPr lang="en-US" sz="2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3200" b="1" dirty="0">
                <a:solidFill>
                  <a:srgbClr val="000000"/>
                </a:solidFill>
                <a:effectLst/>
                <a:latin typeface="Calibri" panose="020F0502020204030204" pitchFamily="34" charset="0"/>
                <a:ea typeface="Times New Roman" panose="02020603050405020304" pitchFamily="18" charset="0"/>
              </a:rPr>
              <a:t>Explore the concept of Sacred Core and Sacred Journey</a:t>
            </a:r>
            <a:endParaRPr lang="en-US" sz="3200" b="1" dirty="0">
              <a:solidFill>
                <a:srgbClr val="000000"/>
              </a:solidFill>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latin typeface="Calibri" panose="020F0502020204030204" pitchFamily="34" charset="0"/>
                <a:ea typeface="Times New Roman" panose="02020603050405020304" pitchFamily="18" charset="0"/>
              </a:rPr>
              <a:t>D</a:t>
            </a:r>
            <a:r>
              <a:rPr lang="en-US" sz="2800" dirty="0">
                <a:solidFill>
                  <a:srgbClr val="000000"/>
                </a:solidFill>
                <a:effectLst/>
                <a:latin typeface="Calibri" panose="020F0502020204030204" pitchFamily="34" charset="0"/>
                <a:ea typeface="Times New Roman" panose="02020603050405020304" pitchFamily="18" charset="0"/>
              </a:rPr>
              <a:t>iscuss  ways a person experiences their spiritual or sacred journey and how it may impact their mental wellbeing</a:t>
            </a: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latin typeface="Calibri" panose="020F0502020204030204" pitchFamily="34" charset="0"/>
                <a:ea typeface="Calibri" panose="020F0502020204030204" pitchFamily="34" charset="0"/>
              </a:rPr>
              <a:t>Consider what you have to offer as Faith Community</a:t>
            </a:r>
            <a:endParaRPr lang="en-US" sz="2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212884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61C2836B-7F20-400B-FA19-78D5E744FD86}"/>
              </a:ext>
            </a:extLst>
          </p:cNvPr>
          <p:cNvSpPr txBox="1">
            <a:spLocks noGrp="1"/>
          </p:cNvSpPr>
          <p:nvPr>
            <p:ph type="title"/>
          </p:nvPr>
        </p:nvSpPr>
        <p:spPr>
          <a:xfrm>
            <a:off x="793811" y="2517162"/>
            <a:ext cx="10834699" cy="3637919"/>
          </a:xfrm>
          <a:prstGeom prst="rect">
            <a:avLst/>
          </a:prstGeom>
          <a:noFill/>
        </p:spPr>
        <p:txBody>
          <a:bodyPr wrap="square">
            <a:spAutoFit/>
          </a:bodyPr>
          <a:lstStyle/>
          <a:p>
            <a:pPr marL="285750" indent="-285750">
              <a:buFont typeface="Arial" panose="020B0604020202020204" pitchFamily="34" charset="0"/>
              <a:buChar char="•"/>
            </a:pPr>
            <a:r>
              <a:rPr lang="en-US" sz="3200" dirty="0">
                <a:solidFill>
                  <a:srgbClr val="002060"/>
                </a:solidFill>
              </a:rPr>
              <a:t>Nonprofit mental health services agency</a:t>
            </a:r>
            <a:br>
              <a:rPr lang="en-US" sz="3200" dirty="0">
                <a:solidFill>
                  <a:srgbClr val="002060"/>
                </a:solidFill>
              </a:rPr>
            </a:br>
            <a:br>
              <a:rPr lang="en-US" sz="3200" dirty="0">
                <a:solidFill>
                  <a:srgbClr val="002060"/>
                </a:solidFill>
              </a:rPr>
            </a:br>
            <a:endParaRPr lang="en-US" sz="3200" dirty="0">
              <a:solidFill>
                <a:srgbClr val="002060"/>
              </a:solidFill>
            </a:endParaRPr>
          </a:p>
          <a:p>
            <a:pPr marL="285750" indent="-285750">
              <a:buFont typeface="Arial" panose="020B0604020202020204" pitchFamily="34" charset="0"/>
              <a:buChar char="•"/>
            </a:pPr>
            <a:r>
              <a:rPr lang="en-US" sz="3200" dirty="0">
                <a:solidFill>
                  <a:srgbClr val="002060"/>
                </a:solidFill>
              </a:rPr>
              <a:t>Founded in 1970 by First Congregational UCC, Appleton</a:t>
            </a:r>
            <a:br>
              <a:rPr lang="en-US" sz="3200" dirty="0">
                <a:solidFill>
                  <a:srgbClr val="002060"/>
                </a:solidFill>
              </a:rPr>
            </a:br>
            <a:br>
              <a:rPr lang="en-US" sz="3200" dirty="0">
                <a:solidFill>
                  <a:srgbClr val="002060"/>
                </a:solidFill>
              </a:rPr>
            </a:br>
            <a:endParaRPr lang="en-US" sz="3200" dirty="0">
              <a:solidFill>
                <a:srgbClr val="002060"/>
              </a:solidFill>
            </a:endParaRPr>
          </a:p>
          <a:p>
            <a:pPr marL="285750" indent="-285750">
              <a:buFont typeface="Arial" panose="020B0604020202020204" pitchFamily="34" charset="0"/>
              <a:buChar char="•"/>
            </a:pPr>
            <a:r>
              <a:rPr lang="en-US" sz="3200" dirty="0">
                <a:solidFill>
                  <a:srgbClr val="002060"/>
                </a:solidFill>
              </a:rPr>
              <a:t>Committed to healing </a:t>
            </a:r>
            <a:r>
              <a:rPr lang="en-US" sz="3200" i="1" dirty="0">
                <a:solidFill>
                  <a:srgbClr val="002060"/>
                </a:solidFill>
              </a:rPr>
              <a:t>Mind, Body, Spirit and Community</a:t>
            </a:r>
            <a:br>
              <a:rPr lang="en-US" sz="3200" i="1" dirty="0">
                <a:solidFill>
                  <a:srgbClr val="002060"/>
                </a:solidFill>
              </a:rPr>
            </a:br>
            <a:endParaRPr lang="en-US" sz="3200" dirty="0">
              <a:solidFill>
                <a:srgbClr val="002060"/>
              </a:solidFill>
            </a:endParaRPr>
          </a:p>
        </p:txBody>
      </p:sp>
      <p:sp>
        <p:nvSpPr>
          <p:cNvPr id="2" name="TextBox 1">
            <a:extLst>
              <a:ext uri="{FF2B5EF4-FFF2-40B4-BE49-F238E27FC236}">
                <a16:creationId xmlns:a16="http://schemas.microsoft.com/office/drawing/2014/main" id="{25EA3248-44CE-F8C0-0B38-FDC5654909EF}"/>
              </a:ext>
            </a:extLst>
          </p:cNvPr>
          <p:cNvSpPr txBox="1"/>
          <p:nvPr/>
        </p:nvSpPr>
        <p:spPr>
          <a:xfrm>
            <a:off x="2699316" y="702919"/>
            <a:ext cx="6793368" cy="1015663"/>
          </a:xfrm>
          <a:prstGeom prst="rect">
            <a:avLst/>
          </a:prstGeom>
          <a:noFill/>
        </p:spPr>
        <p:txBody>
          <a:bodyPr wrap="square" rtlCol="0">
            <a:spAutoFit/>
          </a:bodyPr>
          <a:lstStyle/>
          <a:p>
            <a:pPr algn="ctr"/>
            <a:r>
              <a:rPr lang="en-US" sz="6000" b="1" kern="1200" dirty="0">
                <a:solidFill>
                  <a:schemeClr val="accent1">
                    <a:lumMod val="50000"/>
                  </a:schemeClr>
                </a:solidFill>
                <a:latin typeface="+mn-lt"/>
                <a:ea typeface="+mn-ea"/>
                <a:cs typeface="+mn-cs"/>
              </a:rPr>
              <a:t>SAMARITAN, I</a:t>
            </a:r>
            <a:r>
              <a:rPr lang="en-US" sz="6000" b="1" dirty="0">
                <a:solidFill>
                  <a:schemeClr val="accent1">
                    <a:lumMod val="50000"/>
                  </a:schemeClr>
                </a:solidFill>
              </a:rPr>
              <a:t>nc.</a:t>
            </a:r>
          </a:p>
        </p:txBody>
      </p:sp>
    </p:spTree>
    <p:extLst>
      <p:ext uri="{BB962C8B-B14F-4D97-AF65-F5344CB8AC3E}">
        <p14:creationId xmlns:p14="http://schemas.microsoft.com/office/powerpoint/2010/main" val="2638622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9EA377-3D4A-DF0D-5907-92BC11640CF4}"/>
              </a:ext>
            </a:extLst>
          </p:cNvPr>
          <p:cNvSpPr txBox="1"/>
          <p:nvPr/>
        </p:nvSpPr>
        <p:spPr>
          <a:xfrm>
            <a:off x="1143000" y="-59807"/>
            <a:ext cx="9905999" cy="6513771"/>
          </a:xfrm>
          <a:prstGeom prst="rect">
            <a:avLst/>
          </a:prstGeom>
          <a:noFill/>
        </p:spPr>
        <p:txBody>
          <a:bodyPr wrap="square">
            <a:spAutoFit/>
          </a:bodyPr>
          <a:lstStyle/>
          <a:p>
            <a:pPr algn="ctr">
              <a:lnSpc>
                <a:spcPct val="200000"/>
              </a:lnSpc>
            </a:pPr>
            <a:r>
              <a:rPr lang="en-US" sz="3600" b="1" dirty="0">
                <a:solidFill>
                  <a:srgbClr val="002060"/>
                </a:solidFill>
                <a:ea typeface="Cambria" panose="02040503050406030204" pitchFamily="18" charset="0"/>
                <a:cs typeface="Times" panose="02020603050405020304" pitchFamily="18" charset="0"/>
              </a:rPr>
              <a:t>Defining the Sacred</a:t>
            </a:r>
            <a:endParaRPr lang="en-US" sz="2000" dirty="0">
              <a:solidFill>
                <a:srgbClr val="002060"/>
              </a:solidFill>
              <a:ea typeface="Cambria" panose="02040503050406030204" pitchFamily="18" charset="0"/>
              <a:cs typeface="Times" panose="02020603050405020304" pitchFamily="18" charset="0"/>
            </a:endParaRPr>
          </a:p>
          <a:p>
            <a:pPr>
              <a:lnSpc>
                <a:spcPct val="200000"/>
              </a:lnSpc>
            </a:pPr>
            <a:r>
              <a:rPr lang="en-US" sz="3200" i="1" dirty="0">
                <a:solidFill>
                  <a:srgbClr val="002060"/>
                </a:solidFill>
                <a:ea typeface="Cambria" panose="02040503050406030204" pitchFamily="18" charset="0"/>
                <a:cs typeface="Times" panose="02020603050405020304" pitchFamily="18" charset="0"/>
              </a:rPr>
              <a:t>“By sacred things one must not understand simply those personal beings which are called Gods or spirits; a rock, a tree, a spring, a pebble, a piece of wood, a house, in a word, anything can be sacred.”  </a:t>
            </a:r>
          </a:p>
          <a:p>
            <a:pPr>
              <a:lnSpc>
                <a:spcPct val="200000"/>
              </a:lnSpc>
            </a:pPr>
            <a:r>
              <a:rPr lang="en-US" sz="2400" dirty="0">
                <a:solidFill>
                  <a:srgbClr val="002060"/>
                </a:solidFill>
                <a:ea typeface="Cambria" panose="02040503050406030204" pitchFamily="18" charset="0"/>
                <a:cs typeface="Times" panose="02020603050405020304" pitchFamily="18" charset="0"/>
              </a:rPr>
              <a:t>						Sociologist </a:t>
            </a:r>
            <a:r>
              <a:rPr lang="en-US" sz="2400" dirty="0">
                <a:solidFill>
                  <a:srgbClr val="002060"/>
                </a:solidFill>
              </a:rPr>
              <a:t>Émile </a:t>
            </a:r>
            <a:r>
              <a:rPr lang="en-US" sz="2400" dirty="0">
                <a:solidFill>
                  <a:srgbClr val="002060"/>
                </a:solidFill>
                <a:ea typeface="Cambria" panose="02040503050406030204" pitchFamily="18" charset="0"/>
                <a:cs typeface="Times" panose="02020603050405020304" pitchFamily="18" charset="0"/>
              </a:rPr>
              <a:t>Durkheim,</a:t>
            </a:r>
            <a:r>
              <a:rPr lang="en-US" sz="2400" i="1" dirty="0">
                <a:solidFill>
                  <a:srgbClr val="002060"/>
                </a:solidFill>
                <a:effectLst/>
              </a:rPr>
              <a:t> </a:t>
            </a:r>
          </a:p>
          <a:p>
            <a:pPr>
              <a:lnSpc>
                <a:spcPct val="200000"/>
              </a:lnSpc>
            </a:pPr>
            <a:r>
              <a:rPr lang="en-US" sz="2400" i="1" dirty="0">
                <a:solidFill>
                  <a:srgbClr val="002060"/>
                </a:solidFill>
              </a:rPr>
              <a:t>			</a:t>
            </a:r>
            <a:r>
              <a:rPr lang="en-US" sz="2400" i="1" dirty="0">
                <a:solidFill>
                  <a:srgbClr val="002060"/>
                </a:solidFill>
                <a:effectLst/>
              </a:rPr>
              <a:t>The Elementary Forms of the Religious Life</a:t>
            </a:r>
            <a:r>
              <a:rPr lang="en-US" sz="2400" i="0" dirty="0">
                <a:solidFill>
                  <a:srgbClr val="002060"/>
                </a:solidFill>
                <a:effectLst/>
              </a:rPr>
              <a:t> (1915)</a:t>
            </a:r>
            <a:endParaRPr lang="en-US" sz="2400" dirty="0">
              <a:solidFill>
                <a:srgbClr val="002060"/>
              </a:solidFill>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616085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4CAE10-3799-62ED-09F3-F368D54186F3}"/>
              </a:ext>
            </a:extLst>
          </p:cNvPr>
          <p:cNvPicPr>
            <a:picLocks noChangeAspect="1"/>
          </p:cNvPicPr>
          <p:nvPr/>
        </p:nvPicPr>
        <p:blipFill>
          <a:blip r:embed="rId2"/>
          <a:stretch>
            <a:fillRect/>
          </a:stretch>
        </p:blipFill>
        <p:spPr>
          <a:xfrm>
            <a:off x="921205" y="25436"/>
            <a:ext cx="7777318" cy="7172533"/>
          </a:xfrm>
          <a:prstGeom prst="rect">
            <a:avLst/>
          </a:prstGeom>
        </p:spPr>
      </p:pic>
      <p:sp>
        <p:nvSpPr>
          <p:cNvPr id="3" name="TextBox 2">
            <a:extLst>
              <a:ext uri="{FF2B5EF4-FFF2-40B4-BE49-F238E27FC236}">
                <a16:creationId xmlns:a16="http://schemas.microsoft.com/office/drawing/2014/main" id="{4C750A71-B5D5-2812-890E-021EDA6FB279}"/>
              </a:ext>
            </a:extLst>
          </p:cNvPr>
          <p:cNvSpPr txBox="1"/>
          <p:nvPr/>
        </p:nvSpPr>
        <p:spPr>
          <a:xfrm>
            <a:off x="9024425" y="3411647"/>
            <a:ext cx="3167575" cy="400110"/>
          </a:xfrm>
          <a:prstGeom prst="rect">
            <a:avLst/>
          </a:prstGeom>
          <a:noFill/>
        </p:spPr>
        <p:txBody>
          <a:bodyPr wrap="square">
            <a:spAutoFit/>
          </a:bodyPr>
          <a:lstStyle/>
          <a:p>
            <a:pPr algn="l"/>
            <a:r>
              <a:rPr lang="en-US" sz="2000" b="1" i="0" dirty="0">
                <a:solidFill>
                  <a:srgbClr val="111111"/>
                </a:solidFill>
                <a:effectLst/>
                <a:latin typeface="Roboto" panose="02000000000000000000" pitchFamily="2" charset="0"/>
              </a:rPr>
              <a:t>Dr. Kenneth Pargament</a:t>
            </a:r>
          </a:p>
        </p:txBody>
      </p:sp>
    </p:spTree>
    <p:extLst>
      <p:ext uri="{BB962C8B-B14F-4D97-AF65-F5344CB8AC3E}">
        <p14:creationId xmlns:p14="http://schemas.microsoft.com/office/powerpoint/2010/main" val="2091016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7A3C7B-0DCD-152E-008E-D450CFD4E243}"/>
              </a:ext>
            </a:extLst>
          </p:cNvPr>
          <p:cNvSpPr txBox="1"/>
          <p:nvPr/>
        </p:nvSpPr>
        <p:spPr>
          <a:xfrm>
            <a:off x="457200" y="81689"/>
            <a:ext cx="11557415" cy="5757858"/>
          </a:xfrm>
          <a:prstGeom prst="rect">
            <a:avLst/>
          </a:prstGeom>
          <a:noFill/>
        </p:spPr>
        <p:txBody>
          <a:bodyPr wrap="square">
            <a:spAutoFit/>
          </a:bodyPr>
          <a:lstStyle/>
          <a:p>
            <a:pPr algn="ctr">
              <a:lnSpc>
                <a:spcPct val="250000"/>
              </a:lnSpc>
            </a:pPr>
            <a:r>
              <a:rPr kumimoji="0" lang="en-US" altLang="en-US" sz="3200" b="1" i="0" u="none" strike="noStrike" cap="none" normalizeH="0" baseline="0" dirty="0">
                <a:ln>
                  <a:noFill/>
                </a:ln>
                <a:solidFill>
                  <a:srgbClr val="000000"/>
                </a:solidFill>
                <a:effectLst/>
                <a:cs typeface="Open Sans" panose="020B0606030504020204" pitchFamily="34" charset="0"/>
              </a:rPr>
              <a:t>Overall objectives: </a:t>
            </a:r>
            <a:endParaRPr lang="en-US" altLang="en-US" sz="2400" dirty="0">
              <a:solidFill>
                <a:srgbClr val="000000"/>
              </a:solidFill>
              <a:cs typeface="Open Sans" panose="020B060603050402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effectLst/>
                <a:latin typeface="Calibri" panose="020F0502020204030204" pitchFamily="34" charset="0"/>
                <a:ea typeface="Times New Roman" panose="02020603050405020304" pitchFamily="18" charset="0"/>
              </a:rPr>
              <a:t>Consider the differences between spirituality, faith and religion</a:t>
            </a:r>
            <a:endParaRPr lang="en-US" sz="2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effectLst/>
                <a:latin typeface="Calibri" panose="020F0502020204030204" pitchFamily="34" charset="0"/>
                <a:ea typeface="Times New Roman" panose="02020603050405020304" pitchFamily="18" charset="0"/>
              </a:rPr>
              <a:t>Explore the concept of Sacred Core and Sacred Journey</a:t>
            </a:r>
            <a:endParaRPr lang="en-US" sz="2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3200" b="1" dirty="0">
                <a:solidFill>
                  <a:srgbClr val="000000"/>
                </a:solidFill>
                <a:latin typeface="Calibri" panose="020F0502020204030204" pitchFamily="34" charset="0"/>
                <a:ea typeface="Times New Roman" panose="02020603050405020304" pitchFamily="18" charset="0"/>
              </a:rPr>
              <a:t>D</a:t>
            </a:r>
            <a:r>
              <a:rPr lang="en-US" sz="3200" b="1" dirty="0">
                <a:solidFill>
                  <a:srgbClr val="000000"/>
                </a:solidFill>
                <a:effectLst/>
                <a:latin typeface="Calibri" panose="020F0502020204030204" pitchFamily="34" charset="0"/>
                <a:ea typeface="Times New Roman" panose="02020603050405020304" pitchFamily="18" charset="0"/>
              </a:rPr>
              <a:t>iscuss  ways a person experiences their spiritual or sacred journey and how it may impact their mental wellbeing</a:t>
            </a: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latin typeface="Calibri" panose="020F0502020204030204" pitchFamily="34" charset="0"/>
                <a:ea typeface="Calibri" panose="020F0502020204030204" pitchFamily="34" charset="0"/>
              </a:rPr>
              <a:t>Consider what you have to offer as Faith Community</a:t>
            </a:r>
            <a:endParaRPr lang="en-US" sz="2800"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518128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8" name="Rectangle 3095">
            <a:extLst>
              <a:ext uri="{FF2B5EF4-FFF2-40B4-BE49-F238E27FC236}">
                <a16:creationId xmlns:a16="http://schemas.microsoft.com/office/drawing/2014/main" id="{2705E2BE-5F47-4B94-B624-7B4D14049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0" name="Picture 8" descr="Sacred Journey Inc. | LinkedIn">
            <a:extLst>
              <a:ext uri="{FF2B5EF4-FFF2-40B4-BE49-F238E27FC236}">
                <a16:creationId xmlns:a16="http://schemas.microsoft.com/office/drawing/2014/main" id="{192A73E7-23EC-B0A6-6F2A-947E7EA402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65" r="12405" b="-1"/>
          <a:stretch/>
        </p:blipFill>
        <p:spPr bwMode="auto">
          <a:xfrm>
            <a:off x="320044" y="320038"/>
            <a:ext cx="4570678" cy="4128360"/>
          </a:xfrm>
          <a:prstGeom prst="rect">
            <a:avLst/>
          </a:prstGeom>
          <a:extLst>
            <a:ext uri="{909E8E84-426E-40DD-AFC4-6F175D3DCCD1}">
              <a14:hiddenFill xmlns:a14="http://schemas.microsoft.com/office/drawing/2010/main">
                <a:solidFill>
                  <a:srgbClr val="FFFFFF"/>
                </a:solidFill>
              </a14:hiddenFill>
            </a:ext>
          </a:extLst>
        </p:spPr>
      </p:pic>
      <p:pic>
        <p:nvPicPr>
          <p:cNvPr id="3082" name="Picture 10" descr="Home | Sacred Journey Hospice">
            <a:extLst>
              <a:ext uri="{FF2B5EF4-FFF2-40B4-BE49-F238E27FC236}">
                <a16:creationId xmlns:a16="http://schemas.microsoft.com/office/drawing/2014/main" id="{21E3644A-D3D9-0E13-1225-C9AB40FF223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14" r="16059" b="-2"/>
          <a:stretch/>
        </p:blipFill>
        <p:spPr bwMode="auto">
          <a:xfrm>
            <a:off x="4968251" y="307164"/>
            <a:ext cx="2249424" cy="4141235"/>
          </a:xfrm>
          <a:prstGeom prst="rect">
            <a:avLst/>
          </a:prstGeom>
          <a:extLst>
            <a:ext uri="{909E8E84-426E-40DD-AFC4-6F175D3DCCD1}">
              <a14:hiddenFill xmlns:a14="http://schemas.microsoft.com/office/drawing/2010/main">
                <a:solidFill>
                  <a:srgbClr val="FFFFFF"/>
                </a:solidFill>
              </a14:hiddenFill>
            </a:ext>
          </a:extLst>
        </p:spPr>
      </p:pic>
      <p:pic>
        <p:nvPicPr>
          <p:cNvPr id="3074" name="Picture 2" descr="85,446 Spiritual Journey Stock Photos, Pictures &amp; Royalty-Free Images -  iStock">
            <a:extLst>
              <a:ext uri="{FF2B5EF4-FFF2-40B4-BE49-F238E27FC236}">
                <a16:creationId xmlns:a16="http://schemas.microsoft.com/office/drawing/2014/main" id="{E7FF3FDD-0AC0-E59F-B8AB-9211B98F71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736" r="-3" b="24624"/>
          <a:stretch/>
        </p:blipFill>
        <p:spPr bwMode="auto">
          <a:xfrm>
            <a:off x="7295204" y="320040"/>
            <a:ext cx="4565343" cy="2023111"/>
          </a:xfrm>
          <a:prstGeom prst="rect">
            <a:avLst/>
          </a:prstGeom>
          <a:extLst>
            <a:ext uri="{909E8E84-426E-40DD-AFC4-6F175D3DCCD1}">
              <a14:hiddenFill xmlns:a14="http://schemas.microsoft.com/office/drawing/2010/main">
                <a:solidFill>
                  <a:srgbClr val="FFFFFF"/>
                </a:solidFill>
              </a14:hiddenFill>
            </a:ext>
          </a:extLst>
        </p:spPr>
      </p:pic>
      <p:pic>
        <p:nvPicPr>
          <p:cNvPr id="3078" name="Picture 6" descr="A Sacred Journey | Film Threat">
            <a:extLst>
              <a:ext uri="{FF2B5EF4-FFF2-40B4-BE49-F238E27FC236}">
                <a16:creationId xmlns:a16="http://schemas.microsoft.com/office/drawing/2014/main" id="{60FB75EE-4DBE-13FA-9EE2-E4CF80A1CA5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461" r="18082" b="-4"/>
          <a:stretch/>
        </p:blipFill>
        <p:spPr bwMode="auto">
          <a:xfrm>
            <a:off x="320044" y="4540159"/>
            <a:ext cx="2249424" cy="1760648"/>
          </a:xfrm>
          <a:prstGeom prst="rect">
            <a:avLst/>
          </a:prstGeom>
          <a:extLst>
            <a:ext uri="{909E8E84-426E-40DD-AFC4-6F175D3DCCD1}">
              <a14:hiddenFill xmlns:a14="http://schemas.microsoft.com/office/drawing/2010/main">
                <a:solidFill>
                  <a:srgbClr val="FFFFFF"/>
                </a:solidFill>
              </a14:hiddenFill>
            </a:ext>
          </a:extLst>
        </p:spPr>
      </p:pic>
      <p:pic>
        <p:nvPicPr>
          <p:cNvPr id="3076" name="Picture 4" descr="Sacred Journey Pathways | Serving New Westminster, Vancouver &amp; Area">
            <a:extLst>
              <a:ext uri="{FF2B5EF4-FFF2-40B4-BE49-F238E27FC236}">
                <a16:creationId xmlns:a16="http://schemas.microsoft.com/office/drawing/2014/main" id="{2430351D-0B22-A056-A9FE-124EE4AC5AD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64" r="17478" b="-1"/>
          <a:stretch/>
        </p:blipFill>
        <p:spPr bwMode="auto">
          <a:xfrm>
            <a:off x="2645048" y="4540159"/>
            <a:ext cx="4572626" cy="1760642"/>
          </a:xfrm>
          <a:prstGeom prst="rect">
            <a:avLst/>
          </a:prstGeom>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99CFE57-4F5A-F1CB-BD72-62899F859CC3}"/>
              </a:ext>
            </a:extLst>
          </p:cNvPr>
          <p:cNvPicPr>
            <a:picLocks noChangeAspect="1"/>
          </p:cNvPicPr>
          <p:nvPr/>
        </p:nvPicPr>
        <p:blipFill rotWithShape="1">
          <a:blip r:embed="rId8"/>
          <a:srcRect l="8937" r="24902" b="-1"/>
          <a:stretch/>
        </p:blipFill>
        <p:spPr>
          <a:xfrm>
            <a:off x="7287920" y="2417447"/>
            <a:ext cx="4572626" cy="3883354"/>
          </a:xfrm>
          <a:prstGeom prst="rect">
            <a:avLst/>
          </a:prstGeom>
        </p:spPr>
      </p:pic>
    </p:spTree>
    <p:extLst>
      <p:ext uri="{BB962C8B-B14F-4D97-AF65-F5344CB8AC3E}">
        <p14:creationId xmlns:p14="http://schemas.microsoft.com/office/powerpoint/2010/main" val="14704132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BFB9EFF9-A965-ECAB-F187-143ED54DBBF3}"/>
              </a:ext>
            </a:extLst>
          </p:cNvPr>
          <p:cNvSpPr txBox="1">
            <a:spLocks/>
          </p:cNvSpPr>
          <p:nvPr/>
        </p:nvSpPr>
        <p:spPr>
          <a:xfrm>
            <a:off x="731519" y="548640"/>
            <a:ext cx="10623529" cy="5972081"/>
          </a:xfrm>
          <a:prstGeom prst="rect">
            <a:avLst/>
          </a:prstGeom>
        </p:spPr>
        <p:txBody>
          <a:bodyPr vert="horz" lIns="91440" tIns="45720" rIns="91440" bIns="45720" rtlCol="0" anchor="t">
            <a:normAutofit fontScale="92500" lnSpcReduction="20000"/>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algn="l">
              <a:spcBef>
                <a:spcPts val="0"/>
              </a:spcBef>
            </a:pPr>
            <a:endParaRPr lang="en-US" b="1" dirty="0">
              <a:solidFill>
                <a:srgbClr val="262626"/>
              </a:solidFill>
              <a:latin typeface="Calibri" panose="020F0502020204030204" pitchFamily="34" charset="0"/>
              <a:ea typeface="Cambria" panose="02040503050406030204" pitchFamily="18" charset="0"/>
              <a:cs typeface="Times" panose="02020603050405020304" pitchFamily="18" charset="0"/>
            </a:endParaRPr>
          </a:p>
          <a:p>
            <a:pPr algn="l">
              <a:spcBef>
                <a:spcPts val="0"/>
              </a:spcBef>
            </a:pPr>
            <a:endParaRPr lang="en-US" dirty="0">
              <a:latin typeface="Cambria" panose="02040503050406030204" pitchFamily="18" charset="0"/>
              <a:ea typeface="Cambria" panose="02040503050406030204" pitchFamily="18" charset="0"/>
              <a:cs typeface="Times New Roman" panose="02020603050405020304" pitchFamily="18" charset="0"/>
            </a:endParaRPr>
          </a:p>
          <a:p>
            <a:pPr algn="ctr">
              <a:spcBef>
                <a:spcPts val="0"/>
              </a:spcBef>
            </a:pPr>
            <a:r>
              <a:rPr lang="en-US" sz="3900" b="1" dirty="0">
                <a:solidFill>
                  <a:srgbClr val="002060"/>
                </a:solidFill>
                <a:ea typeface="Cambria" panose="02040503050406030204" pitchFamily="18" charset="0"/>
                <a:cs typeface="Times New Roman" panose="02020603050405020304" pitchFamily="18" charset="0"/>
              </a:rPr>
              <a:t>The Ways of the Sacred Core </a:t>
            </a:r>
          </a:p>
          <a:p>
            <a:pPr algn="ctr">
              <a:spcBef>
                <a:spcPts val="0"/>
              </a:spcBef>
            </a:pPr>
            <a:r>
              <a:rPr lang="en-US" sz="3900" b="1" dirty="0">
                <a:solidFill>
                  <a:srgbClr val="002060"/>
                </a:solidFill>
                <a:ea typeface="Cambria" panose="02040503050406030204" pitchFamily="18" charset="0"/>
                <a:cs typeface="Times New Roman" panose="02020603050405020304" pitchFamily="18" charset="0"/>
              </a:rPr>
              <a:t>and  Sacred Journey</a:t>
            </a:r>
          </a:p>
          <a:p>
            <a:pPr algn="ctr">
              <a:spcBef>
                <a:spcPts val="0"/>
              </a:spcBef>
            </a:pPr>
            <a:r>
              <a:rPr lang="en-US" sz="2800" dirty="0">
                <a:solidFill>
                  <a:srgbClr val="002060"/>
                </a:solidFill>
                <a:ea typeface="Cambria" panose="02040503050406030204" pitchFamily="18" charset="0"/>
                <a:cs typeface="Times New Roman" panose="02020603050405020304" pitchFamily="18" charset="0"/>
              </a:rPr>
              <a:t>(Dr. Pargament)</a:t>
            </a:r>
          </a:p>
          <a:p>
            <a:pPr algn="l">
              <a:spcBef>
                <a:spcPts val="0"/>
              </a:spcBef>
            </a:pPr>
            <a:endParaRPr lang="en-US" dirty="0">
              <a:latin typeface="Cambria" panose="02040503050406030204" pitchFamily="18" charset="0"/>
              <a:ea typeface="Cambria" panose="02040503050406030204" pitchFamily="18" charset="0"/>
              <a:cs typeface="Times New Roman" panose="02020603050405020304" pitchFamily="18" charset="0"/>
            </a:endParaRPr>
          </a:p>
          <a:p>
            <a:pPr algn="l">
              <a:spcBef>
                <a:spcPts val="0"/>
              </a:spcBef>
            </a:pPr>
            <a:endParaRPr lang="en-US" dirty="0">
              <a:latin typeface="Cambria" panose="02040503050406030204" pitchFamily="18" charset="0"/>
              <a:ea typeface="Cambria" panose="02040503050406030204" pitchFamily="18" charset="0"/>
              <a:cs typeface="Times New Roman" panose="02020603050405020304" pitchFamily="18" charset="0"/>
            </a:endParaRPr>
          </a:p>
          <a:p>
            <a:pPr algn="l">
              <a:spcBef>
                <a:spcPts val="0"/>
              </a:spcBef>
            </a:pP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algn="l">
              <a:spcBef>
                <a:spcPts val="0"/>
              </a:spcBef>
            </a:pPr>
            <a:r>
              <a:rPr lang="en-US" sz="2800" b="1" dirty="0">
                <a:solidFill>
                  <a:srgbClr val="002060"/>
                </a:solidFill>
                <a:ea typeface="Cambria" panose="02040503050406030204" pitchFamily="18" charset="0"/>
                <a:cs typeface="Times" panose="02020603050405020304" pitchFamily="18" charset="0"/>
              </a:rPr>
              <a:t>Ways of Knowing (intellectual, mind)</a:t>
            </a:r>
          </a:p>
          <a:p>
            <a:pPr algn="l">
              <a:spcBef>
                <a:spcPts val="0"/>
              </a:spcBef>
            </a:pPr>
            <a:endParaRPr lang="en-US" sz="2800" b="1" dirty="0">
              <a:solidFill>
                <a:srgbClr val="002060"/>
              </a:solidFill>
              <a:ea typeface="Cambria" panose="02040503050406030204" pitchFamily="18" charset="0"/>
              <a:cs typeface="Times" panose="02020603050405020304" pitchFamily="18" charset="0"/>
            </a:endParaRPr>
          </a:p>
          <a:p>
            <a:pPr algn="l">
              <a:spcBef>
                <a:spcPts val="0"/>
              </a:spcBef>
            </a:pPr>
            <a:r>
              <a:rPr lang="en-US" sz="2800" b="1" dirty="0">
                <a:solidFill>
                  <a:srgbClr val="002060"/>
                </a:solidFill>
                <a:ea typeface="Cambria" panose="02040503050406030204" pitchFamily="18" charset="0"/>
                <a:cs typeface="Times" panose="02020603050405020304" pitchFamily="18" charset="0"/>
              </a:rPr>
              <a:t>Ways of acting (behaviors, actions, what can be seen by others)</a:t>
            </a:r>
            <a:endParaRPr lang="en-US" sz="2800" dirty="0">
              <a:solidFill>
                <a:srgbClr val="002060"/>
              </a:solidFill>
              <a:ea typeface="Cambria" panose="02040503050406030204" pitchFamily="18" charset="0"/>
              <a:cs typeface="Times" panose="02020603050405020304" pitchFamily="18" charset="0"/>
            </a:endParaRPr>
          </a:p>
          <a:p>
            <a:pPr algn="l">
              <a:spcBef>
                <a:spcPts val="0"/>
              </a:spcBef>
            </a:pPr>
            <a:endParaRPr lang="en-US" sz="2800" b="1" dirty="0">
              <a:solidFill>
                <a:srgbClr val="002060"/>
              </a:solidFill>
              <a:ea typeface="Cambria" panose="02040503050406030204" pitchFamily="18" charset="0"/>
              <a:cs typeface="Times" panose="02020603050405020304" pitchFamily="18" charset="0"/>
            </a:endParaRPr>
          </a:p>
          <a:p>
            <a:pPr algn="l">
              <a:spcBef>
                <a:spcPts val="0"/>
              </a:spcBef>
            </a:pPr>
            <a:r>
              <a:rPr lang="en-US" sz="2800" b="1" dirty="0">
                <a:solidFill>
                  <a:srgbClr val="002060"/>
                </a:solidFill>
                <a:ea typeface="Cambria" panose="02040503050406030204" pitchFamily="18" charset="0"/>
                <a:cs typeface="Times" panose="02020603050405020304" pitchFamily="18" charset="0"/>
              </a:rPr>
              <a:t>Way of Relating (connections, gives sense of belonging)</a:t>
            </a:r>
          </a:p>
          <a:p>
            <a:pPr algn="l">
              <a:spcBef>
                <a:spcPts val="0"/>
              </a:spcBef>
            </a:pPr>
            <a:endParaRPr lang="en-US" sz="2800" b="1" dirty="0">
              <a:solidFill>
                <a:srgbClr val="002060"/>
              </a:solidFill>
              <a:ea typeface="Cambria" panose="02040503050406030204" pitchFamily="18" charset="0"/>
              <a:cs typeface="Times" panose="02020603050405020304" pitchFamily="18" charset="0"/>
            </a:endParaRPr>
          </a:p>
          <a:p>
            <a:pPr algn="l">
              <a:spcBef>
                <a:spcPts val="0"/>
              </a:spcBef>
            </a:pPr>
            <a:r>
              <a:rPr lang="en-US" sz="2800" b="1" dirty="0">
                <a:solidFill>
                  <a:srgbClr val="002060"/>
                </a:solidFill>
                <a:ea typeface="Cambria" panose="02040503050406030204" pitchFamily="18" charset="0"/>
                <a:cs typeface="Times" panose="02020603050405020304" pitchFamily="18" charset="0"/>
              </a:rPr>
              <a:t>Ways of Experiencing: (deeply personal, connection with the transcendent)</a:t>
            </a:r>
            <a:endParaRPr lang="en-US" sz="2800" dirty="0">
              <a:solidFill>
                <a:srgbClr val="002060"/>
              </a:solidFill>
              <a:ea typeface="Cambria" panose="02040503050406030204" pitchFamily="18" charset="0"/>
              <a:cs typeface="Times" panose="02020603050405020304" pitchFamily="18" charset="0"/>
            </a:endParaRPr>
          </a:p>
          <a:p>
            <a:pPr algn="l">
              <a:spcBef>
                <a:spcPts val="0"/>
              </a:spcBef>
            </a:pPr>
            <a:endParaRPr lang="en-US" sz="2800" b="1" dirty="0">
              <a:solidFill>
                <a:srgbClr val="002060"/>
              </a:solidFill>
              <a:ea typeface="Cambria" panose="02040503050406030204" pitchFamily="18" charset="0"/>
              <a:cs typeface="Times" panose="02020603050405020304" pitchFamily="18" charset="0"/>
            </a:endParaRPr>
          </a:p>
          <a:p>
            <a:pPr algn="l">
              <a:spcBef>
                <a:spcPts val="0"/>
              </a:spcBef>
            </a:pPr>
            <a:r>
              <a:rPr lang="en-US" sz="2800" b="1" dirty="0">
                <a:solidFill>
                  <a:srgbClr val="002060"/>
                </a:solidFill>
                <a:ea typeface="Cambria" panose="02040503050406030204" pitchFamily="18" charset="0"/>
                <a:cs typeface="Times" panose="02020603050405020304" pitchFamily="18" charset="0"/>
              </a:rPr>
              <a:t>Ways of Coping (combines  cognitive and relational)</a:t>
            </a:r>
            <a:endParaRPr lang="en-US" sz="2800" dirty="0">
              <a:solidFill>
                <a:srgbClr val="002060"/>
              </a:solidFill>
              <a:ea typeface="Cambria" panose="02040503050406030204" pitchFamily="18" charset="0"/>
              <a:cs typeface="Times New Roman" panose="02020603050405020304" pitchFamily="18" charset="0"/>
            </a:endParaRPr>
          </a:p>
          <a:p>
            <a:pPr>
              <a:spcBef>
                <a:spcPts val="0"/>
              </a:spcBef>
            </a:pPr>
            <a:r>
              <a:rPr lang="en-US" dirty="0">
                <a:solidFill>
                  <a:srgbClr val="262626"/>
                </a:solidFill>
                <a:latin typeface="Calibri" panose="020F0502020204030204" pitchFamily="34" charset="0"/>
                <a:ea typeface="Cambria" panose="02040503050406030204" pitchFamily="18" charset="0"/>
                <a:cs typeface="Times" panose="02020603050405020304" pitchFamily="18" charset="0"/>
              </a:rPr>
              <a:t> </a:t>
            </a:r>
            <a:endParaRPr lang="en-US" dirty="0">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93494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8C724B71-FD93-E33A-49AC-F5CCB97B59B9}"/>
              </a:ext>
            </a:extLst>
          </p:cNvPr>
          <p:cNvSpPr txBox="1">
            <a:spLocks/>
          </p:cNvSpPr>
          <p:nvPr/>
        </p:nvSpPr>
        <p:spPr>
          <a:xfrm>
            <a:off x="1146627" y="1350370"/>
            <a:ext cx="10658127" cy="5123615"/>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pPr>
            <a:r>
              <a:rPr lang="en-US" sz="3200" dirty="0">
                <a:solidFill>
                  <a:srgbClr val="002060"/>
                </a:solidFill>
                <a:ea typeface="Cambria" panose="02040503050406030204" pitchFamily="18" charset="0"/>
                <a:cs typeface="Times" panose="02020603050405020304" pitchFamily="18" charset="0"/>
              </a:rPr>
              <a:t>From what sources do you draw the strength and courage to go on?</a:t>
            </a:r>
          </a:p>
          <a:p>
            <a:pPr marL="0" indent="0">
              <a:spcBef>
                <a:spcPts val="0"/>
              </a:spcBef>
              <a:buNone/>
            </a:pPr>
            <a:r>
              <a:rPr lang="en-US" sz="3200" dirty="0">
                <a:solidFill>
                  <a:srgbClr val="002060"/>
                </a:solidFill>
                <a:ea typeface="Cambria" panose="02040503050406030204" pitchFamily="18" charset="0"/>
                <a:cs typeface="Times" panose="02020603050405020304" pitchFamily="18" charset="0"/>
              </a:rPr>
              <a:t>	</a:t>
            </a:r>
          </a:p>
          <a:p>
            <a:pPr marL="285750" indent="-285750">
              <a:spcBef>
                <a:spcPts val="0"/>
              </a:spcBef>
            </a:pPr>
            <a:r>
              <a:rPr lang="en-US" sz="3200" dirty="0">
                <a:solidFill>
                  <a:srgbClr val="002060"/>
                </a:solidFill>
                <a:ea typeface="Cambria" panose="02040503050406030204" pitchFamily="18" charset="0"/>
                <a:cs typeface="Times" panose="02020603050405020304" pitchFamily="18" charset="0"/>
              </a:rPr>
              <a:t>Where do you find peace?</a:t>
            </a:r>
          </a:p>
          <a:p>
            <a:pPr>
              <a:spcBef>
                <a:spcPts val="0"/>
              </a:spcBef>
            </a:pPr>
            <a:endParaRPr lang="en-US" sz="3200" dirty="0">
              <a:solidFill>
                <a:srgbClr val="002060"/>
              </a:solidFill>
              <a:ea typeface="Cambria" panose="02040503050406030204" pitchFamily="18" charset="0"/>
              <a:cs typeface="Times New Roman" panose="02020603050405020304" pitchFamily="18" charset="0"/>
            </a:endParaRPr>
          </a:p>
          <a:p>
            <a:pPr marL="285750" indent="-285750">
              <a:spcBef>
                <a:spcPts val="0"/>
              </a:spcBef>
            </a:pPr>
            <a:r>
              <a:rPr lang="en-US" sz="3200" dirty="0">
                <a:solidFill>
                  <a:srgbClr val="002060"/>
                </a:solidFill>
                <a:ea typeface="Cambria" panose="02040503050406030204" pitchFamily="18" charset="0"/>
                <a:cs typeface="Times" panose="02020603050405020304" pitchFamily="18" charset="0"/>
              </a:rPr>
              <a:t>Who truly understands your situation?</a:t>
            </a:r>
          </a:p>
          <a:p>
            <a:pPr>
              <a:spcBef>
                <a:spcPts val="0"/>
              </a:spcBef>
            </a:pPr>
            <a:endParaRPr lang="en-US" sz="3200" dirty="0">
              <a:solidFill>
                <a:srgbClr val="002060"/>
              </a:solidFill>
              <a:ea typeface="Cambria" panose="02040503050406030204" pitchFamily="18" charset="0"/>
              <a:cs typeface="Times" panose="02020603050405020304" pitchFamily="18" charset="0"/>
            </a:endParaRPr>
          </a:p>
          <a:p>
            <a:pPr marL="285750" indent="-285750">
              <a:spcBef>
                <a:spcPts val="0"/>
              </a:spcBef>
            </a:pPr>
            <a:r>
              <a:rPr lang="en-US" sz="3200" dirty="0">
                <a:solidFill>
                  <a:srgbClr val="002060"/>
                </a:solidFill>
                <a:ea typeface="Cambria" panose="02040503050406030204" pitchFamily="18" charset="0"/>
                <a:cs typeface="Times" panose="02020603050405020304" pitchFamily="18" charset="0"/>
              </a:rPr>
              <a:t>When you are afraid or in pain, how do you find comfort and solace?</a:t>
            </a:r>
          </a:p>
          <a:p>
            <a:pPr>
              <a:spcBef>
                <a:spcPts val="0"/>
              </a:spcBef>
            </a:pPr>
            <a:endParaRPr lang="en-US" sz="3200" dirty="0">
              <a:solidFill>
                <a:srgbClr val="002060"/>
              </a:solidFill>
              <a:ea typeface="Cambria" panose="02040503050406030204" pitchFamily="18" charset="0"/>
              <a:cs typeface="Times" panose="02020603050405020304" pitchFamily="18" charset="0"/>
            </a:endParaRPr>
          </a:p>
          <a:p>
            <a:pPr marL="285750" indent="-285750">
              <a:spcBef>
                <a:spcPts val="0"/>
              </a:spcBef>
            </a:pPr>
            <a:r>
              <a:rPr lang="en-US" sz="3200" dirty="0">
                <a:solidFill>
                  <a:srgbClr val="002060"/>
                </a:solidFill>
                <a:ea typeface="Cambria" panose="02040503050406030204" pitchFamily="18" charset="0"/>
                <a:cs typeface="Times" panose="02020603050405020304" pitchFamily="18" charset="0"/>
              </a:rPr>
              <a:t>For what are you deeply grateful?</a:t>
            </a:r>
          </a:p>
          <a:p>
            <a:pPr>
              <a:spcBef>
                <a:spcPts val="0"/>
              </a:spcBef>
            </a:pPr>
            <a:endParaRPr lang="en-US" sz="3200" dirty="0">
              <a:solidFill>
                <a:srgbClr val="002060"/>
              </a:solidFill>
              <a:ea typeface="Cambria" panose="02040503050406030204" pitchFamily="18" charset="0"/>
              <a:cs typeface="Times New Roman" panose="02020603050405020304" pitchFamily="18" charset="0"/>
            </a:endParaRPr>
          </a:p>
          <a:p>
            <a:pPr marL="285750" indent="-285750">
              <a:spcBef>
                <a:spcPts val="0"/>
              </a:spcBef>
            </a:pPr>
            <a:r>
              <a:rPr lang="en-US" sz="3200" dirty="0">
                <a:solidFill>
                  <a:srgbClr val="002060"/>
                </a:solidFill>
                <a:ea typeface="Cambria" panose="02040503050406030204" pitchFamily="18" charset="0"/>
                <a:cs typeface="Times" panose="02020603050405020304" pitchFamily="18" charset="0"/>
              </a:rPr>
              <a:t>What sustains you amid your troubles?</a:t>
            </a:r>
          </a:p>
          <a:p>
            <a:pPr>
              <a:spcBef>
                <a:spcPts val="0"/>
              </a:spcBef>
            </a:pPr>
            <a:endParaRPr lang="en-US" sz="3200" dirty="0">
              <a:solidFill>
                <a:srgbClr val="002060"/>
              </a:solidFill>
              <a:ea typeface="Cambria" panose="02040503050406030204" pitchFamily="18" charset="0"/>
              <a:cs typeface="Times New Roman" panose="02020603050405020304" pitchFamily="18" charset="0"/>
            </a:endParaRPr>
          </a:p>
          <a:p>
            <a:pPr marL="285750" indent="-285750">
              <a:spcBef>
                <a:spcPts val="0"/>
              </a:spcBef>
            </a:pPr>
            <a:r>
              <a:rPr lang="en-US" sz="3200" dirty="0">
                <a:solidFill>
                  <a:srgbClr val="002060"/>
                </a:solidFill>
                <a:ea typeface="Cambria" panose="02040503050406030204" pitchFamily="18" charset="0"/>
                <a:cs typeface="Times" panose="02020603050405020304" pitchFamily="18" charset="0"/>
              </a:rPr>
              <a:t>Who is your true self?</a:t>
            </a:r>
          </a:p>
          <a:p>
            <a:pPr>
              <a:spcBef>
                <a:spcPts val="0"/>
              </a:spcBef>
            </a:pPr>
            <a:endParaRPr lang="en-US" sz="3200" dirty="0">
              <a:solidFill>
                <a:srgbClr val="002060"/>
              </a:solidFill>
              <a:ea typeface="Cambria" panose="02040503050406030204" pitchFamily="18" charset="0"/>
              <a:cs typeface="Times New Roman" panose="02020603050405020304" pitchFamily="18" charset="0"/>
            </a:endParaRPr>
          </a:p>
          <a:p>
            <a:pPr marL="285750" indent="-285750">
              <a:spcBef>
                <a:spcPts val="0"/>
              </a:spcBef>
            </a:pPr>
            <a:r>
              <a:rPr lang="en-US" sz="3200" dirty="0">
                <a:solidFill>
                  <a:srgbClr val="002060"/>
                </a:solidFill>
                <a:ea typeface="Cambria" panose="02040503050406030204" pitchFamily="18" charset="0"/>
                <a:cs typeface="Times" panose="02020603050405020304" pitchFamily="18" charset="0"/>
              </a:rPr>
              <a:t>When in your life have you experienced forgiveness?</a:t>
            </a:r>
            <a:endParaRPr lang="en-US" sz="3200" dirty="0">
              <a:solidFill>
                <a:srgbClr val="002060"/>
              </a:solidFill>
              <a:ea typeface="Cambria" panose="02040503050406030204" pitchFamily="18"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A0ADC4F7-24B5-F904-CB20-B53B8B3906BC}"/>
              </a:ext>
            </a:extLst>
          </p:cNvPr>
          <p:cNvSpPr txBox="1"/>
          <p:nvPr/>
        </p:nvSpPr>
        <p:spPr>
          <a:xfrm>
            <a:off x="2427469" y="384015"/>
            <a:ext cx="8425410" cy="707886"/>
          </a:xfrm>
          <a:prstGeom prst="rect">
            <a:avLst/>
          </a:prstGeom>
          <a:noFill/>
        </p:spPr>
        <p:txBody>
          <a:bodyPr wrap="square">
            <a:spAutoFit/>
          </a:bodyPr>
          <a:lstStyle/>
          <a:p>
            <a:r>
              <a:rPr lang="en-US" sz="4000" b="1" dirty="0">
                <a:solidFill>
                  <a:srgbClr val="002060"/>
                </a:solidFill>
              </a:rPr>
              <a:t>Connecting With Your Sacred Core</a:t>
            </a:r>
          </a:p>
        </p:txBody>
      </p:sp>
    </p:spTree>
    <p:extLst>
      <p:ext uri="{BB962C8B-B14F-4D97-AF65-F5344CB8AC3E}">
        <p14:creationId xmlns:p14="http://schemas.microsoft.com/office/powerpoint/2010/main" val="957056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571330-CA3D-DCE8-78C7-5083831AFC3C}"/>
              </a:ext>
            </a:extLst>
          </p:cNvPr>
          <p:cNvSpPr txBox="1"/>
          <p:nvPr/>
        </p:nvSpPr>
        <p:spPr>
          <a:xfrm>
            <a:off x="509664" y="2810656"/>
            <a:ext cx="10852880" cy="3385542"/>
          </a:xfrm>
          <a:prstGeom prst="rect">
            <a:avLst/>
          </a:prstGeom>
          <a:noFill/>
        </p:spPr>
        <p:txBody>
          <a:bodyPr wrap="square">
            <a:spAutoFit/>
          </a:bodyPr>
          <a:lstStyle/>
          <a:p>
            <a:pPr algn="l"/>
            <a:r>
              <a:rPr lang="en-US" sz="3200" b="0" i="1" dirty="0">
                <a:solidFill>
                  <a:srgbClr val="002060"/>
                </a:solidFill>
                <a:effectLst/>
                <a:cs typeface="Dreaming Outloud Script Pro" panose="020B0604020202020204" pitchFamily="66" charset="0"/>
              </a:rPr>
              <a:t>“So, unless religion is leading to a deeper spiritual experience, it is likely not enhancing mental health. It is possible to be religious without being spiritual, but it is </a:t>
            </a:r>
            <a:r>
              <a:rPr lang="en-US" sz="3200" b="1" i="1" dirty="0">
                <a:solidFill>
                  <a:srgbClr val="002060"/>
                </a:solidFill>
                <a:effectLst/>
                <a:cs typeface="Dreaming Outloud Script Pro" panose="020B0604020202020204" pitchFamily="66" charset="0"/>
              </a:rPr>
              <a:t>not possible to be spiritual, truly spiritual, without enhancing one’s mental health</a:t>
            </a:r>
            <a:r>
              <a:rPr lang="en-US" sz="3200" b="0" i="1" dirty="0">
                <a:solidFill>
                  <a:srgbClr val="002060"/>
                </a:solidFill>
                <a:effectLst/>
                <a:cs typeface="Dreaming Outloud Script Pro" panose="020B0604020202020204" pitchFamily="66" charset="0"/>
              </a:rPr>
              <a:t>”.</a:t>
            </a:r>
            <a:r>
              <a:rPr lang="en-US" sz="3200" b="0" i="1" u="none" strike="noStrike" dirty="0">
                <a:solidFill>
                  <a:srgbClr val="002060"/>
                </a:solidFill>
                <a:effectLst/>
                <a:cs typeface="Dreaming Outloud Script Pro" panose="020B0604020202020204" pitchFamily="66" charset="0"/>
                <a:hlinkClick r:id="rId2">
                  <a:extLst>
                    <a:ext uri="{A12FA001-AC4F-418D-AE19-62706E023703}">
                      <ahyp:hlinkClr xmlns:ahyp="http://schemas.microsoft.com/office/drawing/2018/hyperlinkcolor" val="tx"/>
                    </a:ext>
                  </a:extLst>
                </a:hlinkClick>
              </a:rPr>
              <a:t> </a:t>
            </a:r>
          </a:p>
          <a:p>
            <a:pPr algn="l"/>
            <a:endParaRPr lang="en-US" sz="3200" b="0" i="1" u="none" strike="noStrike" dirty="0">
              <a:solidFill>
                <a:srgbClr val="002060"/>
              </a:solidFill>
              <a:effectLst/>
              <a:cs typeface="Dreaming Outloud Script Pro" panose="020B0604020202020204" pitchFamily="66" charset="0"/>
              <a:hlinkClick r:id="rId2">
                <a:extLst>
                  <a:ext uri="{A12FA001-AC4F-418D-AE19-62706E023703}">
                    <ahyp:hlinkClr xmlns:ahyp="http://schemas.microsoft.com/office/drawing/2018/hyperlinkcolor" val="tx"/>
                  </a:ext>
                </a:extLst>
              </a:hlinkClick>
            </a:endParaRPr>
          </a:p>
          <a:p>
            <a:pPr algn="l"/>
            <a:endParaRPr lang="en-US" i="1" dirty="0">
              <a:solidFill>
                <a:srgbClr val="002060"/>
              </a:solidFill>
              <a:latin typeface="Proxima Nova Semi Bold"/>
              <a:cs typeface="Dreaming Outloud Script Pro" panose="020B0604020202020204" pitchFamily="66" charset="0"/>
              <a:hlinkClick r:id="rId2">
                <a:extLst>
                  <a:ext uri="{A12FA001-AC4F-418D-AE19-62706E023703}">
                    <ahyp:hlinkClr xmlns:ahyp="http://schemas.microsoft.com/office/drawing/2018/hyperlinkcolor" val="tx"/>
                  </a:ext>
                </a:extLst>
              </a:hlinkClick>
            </a:endParaRPr>
          </a:p>
          <a:p>
            <a:pPr algn="l"/>
            <a:r>
              <a:rPr lang="en-US" b="0" i="0" u="none" strike="noStrike" dirty="0">
                <a:solidFill>
                  <a:srgbClr val="002060"/>
                </a:solidFill>
                <a:effectLst/>
                <a:latin typeface="Proxima Nova Semi Bold"/>
                <a:hlinkClick r:id="rId2">
                  <a:extLst>
                    <a:ext uri="{A12FA001-AC4F-418D-AE19-62706E023703}">
                      <ahyp:hlinkClr xmlns:ahyp="http://schemas.microsoft.com/office/drawing/2018/hyperlinkcolor" val="tx"/>
                    </a:ext>
                  </a:extLst>
                </a:hlinkClick>
              </a:rPr>
              <a:t>Andrea Mathews LPC, NCC</a:t>
            </a:r>
            <a:r>
              <a:rPr lang="en-US" u="none" strike="noStrike" dirty="0">
                <a:solidFill>
                  <a:srgbClr val="002060"/>
                </a:solidFill>
                <a:latin typeface="Proxima Nova Semi Bold"/>
              </a:rPr>
              <a:t> </a:t>
            </a:r>
            <a:r>
              <a:rPr lang="en-US" i="1" u="none" strike="noStrike" dirty="0">
                <a:solidFill>
                  <a:srgbClr val="002060"/>
                </a:solidFill>
              </a:rPr>
              <a:t>Religion vs </a:t>
            </a:r>
            <a:r>
              <a:rPr lang="en-US" i="1" dirty="0">
                <a:solidFill>
                  <a:srgbClr val="002060"/>
                </a:solidFill>
              </a:rPr>
              <a:t>Spirituality - </a:t>
            </a:r>
            <a:r>
              <a:rPr lang="en-US" b="0" i="1" dirty="0">
                <a:solidFill>
                  <a:srgbClr val="002060"/>
                </a:solidFill>
                <a:effectLst/>
              </a:rPr>
              <a:t>Which one enhances your mental health?</a:t>
            </a:r>
            <a:r>
              <a:rPr lang="en-US" b="0" i="0" dirty="0">
                <a:solidFill>
                  <a:srgbClr val="002060"/>
                </a:solidFill>
                <a:effectLst/>
              </a:rPr>
              <a:t> - </a:t>
            </a:r>
            <a:r>
              <a:rPr lang="en-US" b="0" i="0" dirty="0">
                <a:solidFill>
                  <a:srgbClr val="002060"/>
                </a:solidFill>
                <a:effectLst/>
                <a:latin typeface="Proxima Nova Regular"/>
              </a:rPr>
              <a:t>Psychology Today, Dec 2019</a:t>
            </a:r>
          </a:p>
        </p:txBody>
      </p:sp>
      <p:sp>
        <p:nvSpPr>
          <p:cNvPr id="3" name="TextBox 2">
            <a:extLst>
              <a:ext uri="{FF2B5EF4-FFF2-40B4-BE49-F238E27FC236}">
                <a16:creationId xmlns:a16="http://schemas.microsoft.com/office/drawing/2014/main" id="{BBD80E06-AA10-68DC-D56E-694ABEBB3A78}"/>
              </a:ext>
            </a:extLst>
          </p:cNvPr>
          <p:cNvSpPr txBox="1"/>
          <p:nvPr/>
        </p:nvSpPr>
        <p:spPr>
          <a:xfrm>
            <a:off x="910204" y="746996"/>
            <a:ext cx="8083893" cy="1200329"/>
          </a:xfrm>
          <a:prstGeom prst="rect">
            <a:avLst/>
          </a:prstGeom>
          <a:noFill/>
        </p:spPr>
        <p:txBody>
          <a:bodyPr wrap="square">
            <a:spAutoFit/>
          </a:bodyPr>
          <a:lstStyle/>
          <a:p>
            <a:r>
              <a:rPr lang="en-US" sz="3600" b="1" dirty="0">
                <a:solidFill>
                  <a:srgbClr val="002060"/>
                </a:solidFill>
              </a:rPr>
              <a:t>The Intersection Between A Person’s Sacred Journey And Mental Wellbeing</a:t>
            </a:r>
          </a:p>
        </p:txBody>
      </p:sp>
    </p:spTree>
    <p:extLst>
      <p:ext uri="{BB962C8B-B14F-4D97-AF65-F5344CB8AC3E}">
        <p14:creationId xmlns:p14="http://schemas.microsoft.com/office/powerpoint/2010/main" val="17493793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EFBBFA-F889-6B0D-7118-3E66536B3DA2}"/>
              </a:ext>
            </a:extLst>
          </p:cNvPr>
          <p:cNvSpPr txBox="1"/>
          <p:nvPr/>
        </p:nvSpPr>
        <p:spPr>
          <a:xfrm>
            <a:off x="534091" y="473826"/>
            <a:ext cx="7396251" cy="1938992"/>
          </a:xfrm>
          <a:prstGeom prst="rect">
            <a:avLst/>
          </a:prstGeom>
          <a:noFill/>
        </p:spPr>
        <p:txBody>
          <a:bodyPr wrap="square">
            <a:spAutoFit/>
          </a:bodyPr>
          <a:lstStyle/>
          <a:p>
            <a:pPr algn="l"/>
            <a:r>
              <a:rPr lang="en-US" sz="2400" b="0" i="1" u="none" strike="noStrike" dirty="0">
                <a:solidFill>
                  <a:schemeClr val="accent4">
                    <a:lumMod val="75000"/>
                  </a:schemeClr>
                </a:solidFill>
                <a:effectLst/>
                <a:latin typeface="Arial" panose="020B0604020202020204" pitchFamily="34" charset="0"/>
              </a:rPr>
              <a:t>I have an increasing sense that the most important crisis of our time is spiritual and that </a:t>
            </a:r>
            <a:r>
              <a:rPr lang="en-US" sz="2400" b="1" i="1" u="none" strike="noStrike" dirty="0">
                <a:solidFill>
                  <a:schemeClr val="accent4">
                    <a:lumMod val="75000"/>
                  </a:schemeClr>
                </a:solidFill>
                <a:effectLst/>
                <a:latin typeface="Arial" panose="020B0604020202020204" pitchFamily="34" charset="0"/>
              </a:rPr>
              <a:t>we need places where people can grow stronger in the spirit </a:t>
            </a:r>
            <a:r>
              <a:rPr lang="en-US" sz="2400" b="0" i="1" u="none" strike="noStrike" dirty="0">
                <a:solidFill>
                  <a:schemeClr val="accent4">
                    <a:lumMod val="75000"/>
                  </a:schemeClr>
                </a:solidFill>
                <a:effectLst/>
                <a:latin typeface="Arial" panose="020B0604020202020204" pitchFamily="34" charset="0"/>
              </a:rPr>
              <a:t>and be able to </a:t>
            </a:r>
            <a:r>
              <a:rPr lang="en-US" sz="2400" b="1" i="1" u="none" strike="noStrike" dirty="0">
                <a:solidFill>
                  <a:schemeClr val="accent4">
                    <a:lumMod val="75000"/>
                  </a:schemeClr>
                </a:solidFill>
                <a:effectLst/>
                <a:latin typeface="Arial" panose="020B0604020202020204" pitchFamily="34" charset="0"/>
              </a:rPr>
              <a:t>integrate the emotional struggles in their spiritual journeys.</a:t>
            </a:r>
          </a:p>
        </p:txBody>
      </p:sp>
      <p:sp>
        <p:nvSpPr>
          <p:cNvPr id="3" name="TextBox 2">
            <a:extLst>
              <a:ext uri="{FF2B5EF4-FFF2-40B4-BE49-F238E27FC236}">
                <a16:creationId xmlns:a16="http://schemas.microsoft.com/office/drawing/2014/main" id="{DD189F06-2409-0158-A633-C576CC08FCE7}"/>
              </a:ext>
            </a:extLst>
          </p:cNvPr>
          <p:cNvSpPr txBox="1"/>
          <p:nvPr/>
        </p:nvSpPr>
        <p:spPr>
          <a:xfrm>
            <a:off x="1719963" y="2771682"/>
            <a:ext cx="9426632" cy="1938992"/>
          </a:xfrm>
          <a:prstGeom prst="rect">
            <a:avLst/>
          </a:prstGeom>
          <a:noFill/>
        </p:spPr>
        <p:txBody>
          <a:bodyPr wrap="square">
            <a:spAutoFit/>
          </a:bodyPr>
          <a:lstStyle/>
          <a:p>
            <a:r>
              <a:rPr lang="en-US" sz="2400" b="0" i="0" dirty="0">
                <a:solidFill>
                  <a:srgbClr val="7030A0"/>
                </a:solidFill>
                <a:effectLst/>
                <a:latin typeface="-apple-system"/>
              </a:rPr>
              <a:t>It is into this deeply tired world of ours that God sends Jesus to speak the voice of love. Jesus says, ‘Follow me. Don’t keep running around. Follow me. Don’t just sit there. Follow me.’ The voice of love is the voice that can completely reshape our life from a wandering or just-sitting-there life to one that is focused and has a point to go to.</a:t>
            </a:r>
            <a:endParaRPr lang="en-US" sz="2400" dirty="0"/>
          </a:p>
        </p:txBody>
      </p:sp>
      <p:sp>
        <p:nvSpPr>
          <p:cNvPr id="4" name="TextBox 3">
            <a:extLst>
              <a:ext uri="{FF2B5EF4-FFF2-40B4-BE49-F238E27FC236}">
                <a16:creationId xmlns:a16="http://schemas.microsoft.com/office/drawing/2014/main" id="{E7E8A2B6-9B26-81F6-2A41-3DFA7F751F81}"/>
              </a:ext>
            </a:extLst>
          </p:cNvPr>
          <p:cNvSpPr txBox="1"/>
          <p:nvPr/>
        </p:nvSpPr>
        <p:spPr>
          <a:xfrm>
            <a:off x="4805164" y="5069538"/>
            <a:ext cx="6996581" cy="1569660"/>
          </a:xfrm>
          <a:prstGeom prst="rect">
            <a:avLst/>
          </a:prstGeom>
          <a:noFill/>
        </p:spPr>
        <p:txBody>
          <a:bodyPr wrap="square">
            <a:spAutoFit/>
          </a:bodyPr>
          <a:lstStyle/>
          <a:p>
            <a:r>
              <a:rPr lang="en-US" sz="2400" b="0" i="0" dirty="0">
                <a:solidFill>
                  <a:schemeClr val="accent1"/>
                </a:solidFill>
                <a:effectLst/>
                <a:latin typeface="Merriweather" panose="00000500000000000000" pitchFamily="2" charset="0"/>
              </a:rPr>
              <a:t>Following Jesus means to let go of the “I” and move toward the “other.” Following Jesus means to dare to move out of ourselves and to slowly let go of building our “self” up.</a:t>
            </a:r>
            <a:endParaRPr lang="en-US" sz="2400" dirty="0">
              <a:solidFill>
                <a:schemeClr val="accent1"/>
              </a:solidFill>
            </a:endParaRPr>
          </a:p>
        </p:txBody>
      </p:sp>
      <p:sp>
        <p:nvSpPr>
          <p:cNvPr id="5" name="TextBox 4">
            <a:extLst>
              <a:ext uri="{FF2B5EF4-FFF2-40B4-BE49-F238E27FC236}">
                <a16:creationId xmlns:a16="http://schemas.microsoft.com/office/drawing/2014/main" id="{53E51A01-36F6-4A79-2833-6E6D7EE3A638}"/>
              </a:ext>
            </a:extLst>
          </p:cNvPr>
          <p:cNvSpPr txBox="1"/>
          <p:nvPr/>
        </p:nvSpPr>
        <p:spPr>
          <a:xfrm>
            <a:off x="278660" y="5548585"/>
            <a:ext cx="3162810" cy="461665"/>
          </a:xfrm>
          <a:prstGeom prst="rect">
            <a:avLst/>
          </a:prstGeom>
          <a:noFill/>
        </p:spPr>
        <p:txBody>
          <a:bodyPr wrap="square">
            <a:spAutoFit/>
          </a:bodyPr>
          <a:lstStyle/>
          <a:p>
            <a:r>
              <a:rPr lang="en-US" b="0" i="0" dirty="0">
                <a:solidFill>
                  <a:schemeClr val="accent1"/>
                </a:solidFill>
                <a:effectLst/>
                <a:latin typeface="Merriweather" panose="00000500000000000000" pitchFamily="2" charset="0"/>
              </a:rPr>
              <a:t> </a:t>
            </a:r>
            <a:r>
              <a:rPr lang="en-US" sz="2400" b="1" i="0" dirty="0">
                <a:solidFill>
                  <a:schemeClr val="accent1">
                    <a:lumMod val="50000"/>
                  </a:schemeClr>
                </a:solidFill>
                <a:effectLst/>
                <a:latin typeface="Lato" panose="020F0502020204030203" pitchFamily="34" charset="0"/>
              </a:rPr>
              <a:t>Henri J.M. Nouwen</a:t>
            </a:r>
            <a:endParaRPr lang="en-US" dirty="0">
              <a:solidFill>
                <a:schemeClr val="accent1">
                  <a:lumMod val="50000"/>
                </a:schemeClr>
              </a:solidFill>
            </a:endParaRPr>
          </a:p>
        </p:txBody>
      </p:sp>
    </p:spTree>
    <p:extLst>
      <p:ext uri="{BB962C8B-B14F-4D97-AF65-F5344CB8AC3E}">
        <p14:creationId xmlns:p14="http://schemas.microsoft.com/office/powerpoint/2010/main" val="2051711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F7A3C7B-0DCD-152E-008E-D450CFD4E243}"/>
              </a:ext>
            </a:extLst>
          </p:cNvPr>
          <p:cNvSpPr txBox="1"/>
          <p:nvPr/>
        </p:nvSpPr>
        <p:spPr>
          <a:xfrm>
            <a:off x="457200" y="81689"/>
            <a:ext cx="11557415" cy="5617563"/>
          </a:xfrm>
          <a:prstGeom prst="rect">
            <a:avLst/>
          </a:prstGeom>
          <a:noFill/>
        </p:spPr>
        <p:txBody>
          <a:bodyPr wrap="square">
            <a:spAutoFit/>
          </a:bodyPr>
          <a:lstStyle/>
          <a:p>
            <a:pPr algn="ctr">
              <a:lnSpc>
                <a:spcPct val="250000"/>
              </a:lnSpc>
            </a:pPr>
            <a:r>
              <a:rPr kumimoji="0" lang="en-US" altLang="en-US" sz="3200" b="1" i="0" u="none" strike="noStrike" cap="none" normalizeH="0" baseline="0" dirty="0">
                <a:ln>
                  <a:noFill/>
                </a:ln>
                <a:solidFill>
                  <a:srgbClr val="000000"/>
                </a:solidFill>
                <a:effectLst/>
                <a:cs typeface="Open Sans" panose="020B0606030504020204" pitchFamily="34" charset="0"/>
              </a:rPr>
              <a:t>Overall objectives: </a:t>
            </a:r>
            <a:endParaRPr lang="en-US" altLang="en-US" sz="2400" dirty="0">
              <a:solidFill>
                <a:srgbClr val="000000"/>
              </a:solidFill>
              <a:cs typeface="Open Sans" panose="020B060603050402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effectLst/>
                <a:latin typeface="Calibri" panose="020F0502020204030204" pitchFamily="34" charset="0"/>
                <a:ea typeface="Times New Roman" panose="02020603050405020304" pitchFamily="18" charset="0"/>
              </a:rPr>
              <a:t>Consider the differences between spirituality, faith and religion</a:t>
            </a:r>
            <a:endParaRPr lang="en-US" sz="2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effectLst/>
                <a:latin typeface="Calibri" panose="020F0502020204030204" pitchFamily="34" charset="0"/>
                <a:ea typeface="Times New Roman" panose="02020603050405020304" pitchFamily="18" charset="0"/>
              </a:rPr>
              <a:t>Explore the concept of Sacred Core and Sacred Journey</a:t>
            </a:r>
            <a:endParaRPr lang="en-US" sz="2800" dirty="0">
              <a:solidFill>
                <a:srgbClr val="000000"/>
              </a:solidFill>
              <a:effectLst/>
              <a:latin typeface="Calibri" panose="020F0502020204030204" pitchFamily="34" charset="0"/>
              <a:ea typeface="Calibri" panose="020F0502020204030204" pitchFamily="34" charset="0"/>
            </a:endParaRP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2800" dirty="0">
                <a:solidFill>
                  <a:srgbClr val="000000"/>
                </a:solidFill>
                <a:latin typeface="Calibri" panose="020F0502020204030204" pitchFamily="34" charset="0"/>
                <a:ea typeface="Times New Roman" panose="02020603050405020304" pitchFamily="18" charset="0"/>
              </a:rPr>
              <a:t>D</a:t>
            </a:r>
            <a:r>
              <a:rPr lang="en-US" sz="2800" dirty="0">
                <a:solidFill>
                  <a:srgbClr val="000000"/>
                </a:solidFill>
                <a:effectLst/>
                <a:latin typeface="Calibri" panose="020F0502020204030204" pitchFamily="34" charset="0"/>
                <a:ea typeface="Times New Roman" panose="02020603050405020304" pitchFamily="18" charset="0"/>
              </a:rPr>
              <a:t>iscuss  ways a person experiences their spiritual or sacred journey and how it may impact their mental wellbeing</a:t>
            </a:r>
          </a:p>
          <a:p>
            <a:pPr marL="342900" marR="0" lvl="0" indent="-342900">
              <a:lnSpc>
                <a:spcPct val="200000"/>
              </a:lnSpc>
              <a:spcBef>
                <a:spcPts val="0"/>
              </a:spcBef>
              <a:spcAft>
                <a:spcPts val="0"/>
              </a:spcAft>
              <a:buSzPts val="1000"/>
              <a:buFont typeface="Symbol" panose="05050102010706020507" pitchFamily="18" charset="2"/>
              <a:buChar char=""/>
              <a:tabLst>
                <a:tab pos="457200" algn="l"/>
              </a:tabLst>
            </a:pPr>
            <a:r>
              <a:rPr lang="en-US" sz="3200" b="1" dirty="0">
                <a:solidFill>
                  <a:srgbClr val="000000"/>
                </a:solidFill>
                <a:latin typeface="Calibri" panose="020F0502020204030204" pitchFamily="34" charset="0"/>
                <a:ea typeface="Calibri" panose="020F0502020204030204" pitchFamily="34" charset="0"/>
              </a:rPr>
              <a:t>Consider what you have to offer as Faith Community</a:t>
            </a:r>
            <a:endParaRPr lang="en-US" sz="3200" b="1" dirty="0">
              <a:solidFill>
                <a:srgbClr val="000000"/>
              </a:solidFill>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002144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FBA2C7-81FE-6173-E8D3-8CE931711B11}"/>
              </a:ext>
            </a:extLst>
          </p:cNvPr>
          <p:cNvSpPr txBox="1"/>
          <p:nvPr/>
        </p:nvSpPr>
        <p:spPr>
          <a:xfrm>
            <a:off x="604461" y="305305"/>
            <a:ext cx="9992623" cy="3785652"/>
          </a:xfrm>
          <a:prstGeom prst="rect">
            <a:avLst/>
          </a:prstGeom>
          <a:noFill/>
        </p:spPr>
        <p:txBody>
          <a:bodyPr wrap="square">
            <a:spAutoFit/>
          </a:bodyPr>
          <a:lstStyle/>
          <a:p>
            <a:r>
              <a:rPr lang="en-US" sz="3000" b="0" i="1" dirty="0">
                <a:solidFill>
                  <a:schemeClr val="accent6">
                    <a:lumMod val="75000"/>
                  </a:schemeClr>
                </a:solidFill>
                <a:effectLst/>
                <a:latin typeface="-apple-system"/>
              </a:rPr>
              <a:t>The basis of the mission of the twelve apostles was not their knowledge, training, or character, but their having lived with Jesus. Paul, who was not with Jesus while he was traveling with his disciples, encountered him on the road to Damascus. This experience was the foundation on which all his apostolic work was built. </a:t>
            </a:r>
            <a:r>
              <a:rPr lang="en-US" sz="3000" b="1" i="1" dirty="0">
                <a:solidFill>
                  <a:schemeClr val="accent6">
                    <a:lumMod val="75000"/>
                  </a:schemeClr>
                </a:solidFill>
                <a:effectLst/>
                <a:latin typeface="-apple-system"/>
              </a:rPr>
              <a:t>There has never been a Christian witness whose influence has not been directly related to a personal and intimate experience of the Lord.</a:t>
            </a:r>
            <a:r>
              <a:rPr lang="en-US" sz="3000" b="0" i="1" dirty="0">
                <a:solidFill>
                  <a:schemeClr val="accent6">
                    <a:lumMod val="75000"/>
                  </a:schemeClr>
                </a:solidFill>
                <a:effectLst/>
                <a:latin typeface="-apple-system"/>
              </a:rPr>
              <a:t> </a:t>
            </a:r>
            <a:r>
              <a:rPr lang="en-US" sz="3000" i="1" dirty="0">
                <a:solidFill>
                  <a:schemeClr val="accent6">
                    <a:lumMod val="75000"/>
                  </a:schemeClr>
                </a:solidFill>
                <a:latin typeface="-apple-system"/>
              </a:rPr>
              <a:t>–   Henri Nouwen</a:t>
            </a:r>
            <a:endParaRPr lang="en-US" sz="3000" i="1" dirty="0">
              <a:solidFill>
                <a:schemeClr val="accent6">
                  <a:lumMod val="75000"/>
                </a:schemeClr>
              </a:solidFill>
            </a:endParaRPr>
          </a:p>
        </p:txBody>
      </p:sp>
      <p:sp>
        <p:nvSpPr>
          <p:cNvPr id="3" name="TextBox 2">
            <a:extLst>
              <a:ext uri="{FF2B5EF4-FFF2-40B4-BE49-F238E27FC236}">
                <a16:creationId xmlns:a16="http://schemas.microsoft.com/office/drawing/2014/main" id="{7DC15F31-B2AE-53C7-36A8-33121EA51568}"/>
              </a:ext>
            </a:extLst>
          </p:cNvPr>
          <p:cNvSpPr txBox="1"/>
          <p:nvPr/>
        </p:nvSpPr>
        <p:spPr>
          <a:xfrm>
            <a:off x="4045806" y="4592413"/>
            <a:ext cx="7784123" cy="1815882"/>
          </a:xfrm>
          <a:prstGeom prst="rect">
            <a:avLst/>
          </a:prstGeom>
          <a:noFill/>
        </p:spPr>
        <p:txBody>
          <a:bodyPr wrap="square">
            <a:spAutoFit/>
          </a:bodyPr>
          <a:lstStyle/>
          <a:p>
            <a:r>
              <a:rPr lang="en-US" sz="2800" dirty="0">
                <a:solidFill>
                  <a:srgbClr val="7030A0"/>
                </a:solidFill>
                <a:latin typeface="Roboto" panose="02000000000000000000" pitchFamily="2" charset="0"/>
              </a:rPr>
              <a:t>Weaving</a:t>
            </a:r>
            <a:r>
              <a:rPr lang="en-US" sz="2800" b="0" i="0" dirty="0">
                <a:solidFill>
                  <a:srgbClr val="7030A0"/>
                </a:solidFill>
                <a:effectLst/>
                <a:latin typeface="Roboto" panose="02000000000000000000" pitchFamily="2" charset="0"/>
              </a:rPr>
              <a:t> God’s message of hope and extravagant welcome with action for justice and peace. To</a:t>
            </a:r>
            <a:r>
              <a:rPr lang="en-US" sz="2800" dirty="0">
                <a:solidFill>
                  <a:srgbClr val="7030A0"/>
                </a:solidFill>
                <a:latin typeface="Roboto" panose="02000000000000000000" pitchFamily="2" charset="0"/>
              </a:rPr>
              <a:t>gether, </a:t>
            </a:r>
            <a:r>
              <a:rPr lang="en-US" sz="2800" b="0" i="0" dirty="0">
                <a:solidFill>
                  <a:srgbClr val="7030A0"/>
                </a:solidFill>
                <a:effectLst/>
                <a:latin typeface="Roboto" panose="02000000000000000000" pitchFamily="2" charset="0"/>
              </a:rPr>
              <a:t>we live out our faith in ways that effect change in our communities. –  UCC</a:t>
            </a:r>
          </a:p>
        </p:txBody>
      </p:sp>
    </p:spTree>
    <p:extLst>
      <p:ext uri="{BB962C8B-B14F-4D97-AF65-F5344CB8AC3E}">
        <p14:creationId xmlns:p14="http://schemas.microsoft.com/office/powerpoint/2010/main" val="293297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353B886-BC77-DDFA-246E-3460CD96C58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9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54631" y="1078313"/>
            <a:ext cx="6912455" cy="134828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CA66D2C7-6294-4AC5-9865-E18C1E357C4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14000"/>
                    </a14:imgEffect>
                    <a14:imgEffect>
                      <a14:brightnessContrast bright="43000"/>
                    </a14:imgEffect>
                  </a14:imgLayer>
                </a14:imgProps>
              </a:ext>
              <a:ext uri="{28A0092B-C50C-407E-A947-70E740481C1C}">
                <a14:useLocalDpi xmlns:a14="http://schemas.microsoft.com/office/drawing/2010/main" val="0"/>
              </a:ext>
            </a:extLst>
          </a:blip>
          <a:srcRect/>
          <a:stretch>
            <a:fillRect/>
          </a:stretch>
        </p:blipFill>
        <p:spPr bwMode="auto">
          <a:xfrm>
            <a:off x="4093296" y="2683150"/>
            <a:ext cx="5848514" cy="143319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CC58A528-6D9D-ECD2-F897-0D308A61B86E}"/>
              </a:ext>
            </a:extLst>
          </p:cNvPr>
          <p:cNvPicPr>
            <a:picLocks noGrp="1" noChangeAspect="1"/>
          </p:cNvPicPr>
          <p:nvPr>
            <p:ph idx="1"/>
          </p:nvPr>
        </p:nvPicPr>
        <p:blipFill>
          <a:blip r:embed="rId7" cstate="print">
            <a:extLst>
              <a:ext uri="{28A0092B-C50C-407E-A947-70E740481C1C}">
                <a14:useLocalDpi xmlns:a14="http://schemas.microsoft.com/office/drawing/2010/main" val="0"/>
              </a:ext>
            </a:extLst>
          </a:blip>
          <a:srcRect/>
          <a:stretch/>
        </p:blipFill>
        <p:spPr>
          <a:xfrm>
            <a:off x="3195305" y="2206431"/>
            <a:ext cx="3622937" cy="1495120"/>
          </a:xfrm>
          <a:prstGeom prst="rect">
            <a:avLst/>
          </a:prstGeom>
          <a:ln>
            <a:noFill/>
          </a:ln>
        </p:spPr>
      </p:pic>
      <p:pic>
        <p:nvPicPr>
          <p:cNvPr id="7" name="Picture 6">
            <a:extLst>
              <a:ext uri="{FF2B5EF4-FFF2-40B4-BE49-F238E27FC236}">
                <a16:creationId xmlns:a16="http://schemas.microsoft.com/office/drawing/2014/main" id="{3C771D6F-E636-9BD4-14AF-2F208B16E5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33212" y="1460670"/>
            <a:ext cx="7819864" cy="4079781"/>
          </a:xfrm>
          <a:prstGeom prst="rect">
            <a:avLst/>
          </a:prstGeom>
          <a:noFill/>
          <a:ln>
            <a:noFill/>
          </a:ln>
        </p:spPr>
      </p:pic>
      <p:sp>
        <p:nvSpPr>
          <p:cNvPr id="8" name="TextBox 7">
            <a:extLst>
              <a:ext uri="{FF2B5EF4-FFF2-40B4-BE49-F238E27FC236}">
                <a16:creationId xmlns:a16="http://schemas.microsoft.com/office/drawing/2014/main" id="{3CF77A06-1DA7-944D-0082-9A63DD2BC461}"/>
              </a:ext>
            </a:extLst>
          </p:cNvPr>
          <p:cNvSpPr txBox="1"/>
          <p:nvPr/>
        </p:nvSpPr>
        <p:spPr>
          <a:xfrm>
            <a:off x="5734819" y="338989"/>
            <a:ext cx="3355384" cy="369332"/>
          </a:xfrm>
          <a:prstGeom prst="rect">
            <a:avLst/>
          </a:prstGeom>
          <a:noFill/>
        </p:spPr>
        <p:txBody>
          <a:bodyPr wrap="square" rtlCol="0">
            <a:spAutoFit/>
          </a:bodyPr>
          <a:lstStyle/>
          <a:p>
            <a:r>
              <a:rPr lang="en-US" dirty="0"/>
              <a:t>1970-1974</a:t>
            </a:r>
          </a:p>
        </p:txBody>
      </p:sp>
      <p:sp>
        <p:nvSpPr>
          <p:cNvPr id="9" name="TextBox 8">
            <a:extLst>
              <a:ext uri="{FF2B5EF4-FFF2-40B4-BE49-F238E27FC236}">
                <a16:creationId xmlns:a16="http://schemas.microsoft.com/office/drawing/2014/main" id="{4D25C2D4-D0EC-2BC6-6A5D-6941CC377A95}"/>
              </a:ext>
            </a:extLst>
          </p:cNvPr>
          <p:cNvSpPr txBox="1"/>
          <p:nvPr/>
        </p:nvSpPr>
        <p:spPr>
          <a:xfrm>
            <a:off x="10036173" y="2481909"/>
            <a:ext cx="1986413" cy="1477328"/>
          </a:xfrm>
          <a:prstGeom prst="rect">
            <a:avLst/>
          </a:prstGeom>
          <a:noFill/>
        </p:spPr>
        <p:txBody>
          <a:bodyPr wrap="square" rtlCol="0">
            <a:spAutoFit/>
          </a:bodyPr>
          <a:lstStyle/>
          <a:p>
            <a:r>
              <a:rPr lang="en-US" dirty="0"/>
              <a:t>1974 – 2006</a:t>
            </a:r>
          </a:p>
          <a:p>
            <a:endParaRPr lang="en-US" dirty="0"/>
          </a:p>
          <a:p>
            <a:r>
              <a:rPr lang="en-US" dirty="0"/>
              <a:t>a Samaritan Center </a:t>
            </a:r>
          </a:p>
          <a:p>
            <a:r>
              <a:rPr lang="en-US" dirty="0"/>
              <a:t>since 1991</a:t>
            </a:r>
          </a:p>
          <a:p>
            <a:endParaRPr lang="en-US" dirty="0"/>
          </a:p>
        </p:txBody>
      </p:sp>
      <p:sp>
        <p:nvSpPr>
          <p:cNvPr id="10" name="TextBox 9">
            <a:extLst>
              <a:ext uri="{FF2B5EF4-FFF2-40B4-BE49-F238E27FC236}">
                <a16:creationId xmlns:a16="http://schemas.microsoft.com/office/drawing/2014/main" id="{3B7E778E-C44B-8FE7-C57C-2B14D0CC53FC}"/>
              </a:ext>
            </a:extLst>
          </p:cNvPr>
          <p:cNvSpPr txBox="1"/>
          <p:nvPr/>
        </p:nvSpPr>
        <p:spPr>
          <a:xfrm>
            <a:off x="1573419" y="3951068"/>
            <a:ext cx="1441343" cy="369332"/>
          </a:xfrm>
          <a:prstGeom prst="rect">
            <a:avLst/>
          </a:prstGeom>
          <a:noFill/>
        </p:spPr>
        <p:txBody>
          <a:bodyPr wrap="square" rtlCol="0">
            <a:spAutoFit/>
          </a:bodyPr>
          <a:lstStyle/>
          <a:p>
            <a:r>
              <a:rPr lang="en-US" dirty="0"/>
              <a:t>2006-2022</a:t>
            </a:r>
          </a:p>
        </p:txBody>
      </p:sp>
      <p:sp>
        <p:nvSpPr>
          <p:cNvPr id="12" name="TextBox 11">
            <a:extLst>
              <a:ext uri="{FF2B5EF4-FFF2-40B4-BE49-F238E27FC236}">
                <a16:creationId xmlns:a16="http://schemas.microsoft.com/office/drawing/2014/main" id="{31DAD54C-3FF3-B632-BE76-2F947D827DBB}"/>
              </a:ext>
            </a:extLst>
          </p:cNvPr>
          <p:cNvSpPr txBox="1"/>
          <p:nvPr/>
        </p:nvSpPr>
        <p:spPr>
          <a:xfrm>
            <a:off x="7167975" y="1561469"/>
            <a:ext cx="3355384" cy="369332"/>
          </a:xfrm>
          <a:prstGeom prst="rect">
            <a:avLst/>
          </a:prstGeom>
          <a:noFill/>
        </p:spPr>
        <p:txBody>
          <a:bodyPr wrap="square" rtlCol="0">
            <a:spAutoFit/>
          </a:bodyPr>
          <a:lstStyle/>
          <a:p>
            <a:r>
              <a:rPr lang="en-US" dirty="0"/>
              <a:t>2022 - …</a:t>
            </a:r>
          </a:p>
        </p:txBody>
      </p:sp>
    </p:spTree>
    <p:extLst>
      <p:ext uri="{BB962C8B-B14F-4D97-AF65-F5344CB8AC3E}">
        <p14:creationId xmlns:p14="http://schemas.microsoft.com/office/powerpoint/2010/main" val="18339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build="allAtOnce"/>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D47AB3-E421-BDD9-8E47-72A51F70C1DC}"/>
              </a:ext>
            </a:extLst>
          </p:cNvPr>
          <p:cNvSpPr txBox="1"/>
          <p:nvPr/>
        </p:nvSpPr>
        <p:spPr>
          <a:xfrm>
            <a:off x="531845" y="1445625"/>
            <a:ext cx="10198359" cy="1200329"/>
          </a:xfrm>
          <a:prstGeom prst="rect">
            <a:avLst/>
          </a:prstGeom>
          <a:noFill/>
        </p:spPr>
        <p:txBody>
          <a:bodyPr wrap="square">
            <a:spAutoFit/>
          </a:bodyPr>
          <a:lstStyle/>
          <a:p>
            <a:pPr algn="l"/>
            <a:r>
              <a:rPr lang="en-US" sz="1800" b="0" i="0" u="none" strike="noStrike" baseline="0" dirty="0">
                <a:latin typeface="Verdana" panose="020B0604030504040204" pitchFamily="34" charset="0"/>
              </a:rPr>
              <a:t>The magnitude of mental illness in this country is staggering.</a:t>
            </a:r>
          </a:p>
          <a:p>
            <a:pPr algn="l"/>
            <a:r>
              <a:rPr lang="en-US" sz="1800" b="0" i="0" u="none" strike="noStrike" baseline="0" dirty="0">
                <a:latin typeface="Verdana" panose="020B0604030504040204" pitchFamily="34" charset="0"/>
              </a:rPr>
              <a:t> </a:t>
            </a:r>
            <a:endParaRPr lang="en-US" dirty="0">
              <a:latin typeface="Verdana" panose="020B0604030504040204" pitchFamily="34" charset="0"/>
            </a:endParaRPr>
          </a:p>
          <a:p>
            <a:pPr algn="l"/>
            <a:r>
              <a:rPr lang="en-US" sz="1800" b="1" i="0" u="none" strike="noStrike" baseline="0" dirty="0">
                <a:latin typeface="Verdana" panose="020B0604030504040204" pitchFamily="34" charset="0"/>
              </a:rPr>
              <a:t>Nearly every person sitting in our congregations has been touched in some way by mental illness</a:t>
            </a:r>
            <a:r>
              <a:rPr lang="en-US" sz="1800" b="0" i="0" u="none" strike="noStrike" baseline="0" dirty="0">
                <a:latin typeface="Verdana" panose="020B0604030504040204" pitchFamily="34" charset="0"/>
              </a:rPr>
              <a:t>. </a:t>
            </a:r>
            <a:endParaRPr lang="en-US" dirty="0"/>
          </a:p>
        </p:txBody>
      </p:sp>
      <p:pic>
        <p:nvPicPr>
          <p:cNvPr id="2050" name="Picture 2">
            <a:extLst>
              <a:ext uri="{FF2B5EF4-FFF2-40B4-BE49-F238E27FC236}">
                <a16:creationId xmlns:a16="http://schemas.microsoft.com/office/drawing/2014/main" id="{1EFD9A32-D57D-D64E-12D8-8B2B911D18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264" y="3131031"/>
            <a:ext cx="4598740" cy="30658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7F4D962-9CCC-F090-4E26-343A6491B2FA}"/>
              </a:ext>
            </a:extLst>
          </p:cNvPr>
          <p:cNvSpPr txBox="1"/>
          <p:nvPr/>
        </p:nvSpPr>
        <p:spPr>
          <a:xfrm>
            <a:off x="5931936" y="3411828"/>
            <a:ext cx="5908611" cy="2585323"/>
          </a:xfrm>
          <a:prstGeom prst="rect">
            <a:avLst/>
          </a:prstGeom>
          <a:noFill/>
        </p:spPr>
        <p:txBody>
          <a:bodyPr wrap="square">
            <a:spAutoFit/>
          </a:bodyPr>
          <a:lstStyle/>
          <a:p>
            <a:pPr algn="l"/>
            <a:r>
              <a:rPr lang="en-US" sz="1800" b="0" i="0" u="none" strike="noStrike" baseline="0" dirty="0">
                <a:latin typeface="Verdana" panose="020B0604030504040204" pitchFamily="34" charset="0"/>
              </a:rPr>
              <a:t>And yet individuals and families continue to suffer in silence or stop coming to worship because they are not receiving the support they so desperately need. </a:t>
            </a:r>
          </a:p>
          <a:p>
            <a:pPr algn="l"/>
            <a:endParaRPr lang="en-US" dirty="0">
              <a:latin typeface="Verdana" panose="020B0604030504040204" pitchFamily="34" charset="0"/>
            </a:endParaRPr>
          </a:p>
          <a:p>
            <a:pPr algn="l"/>
            <a:r>
              <a:rPr lang="en-US" sz="1800" b="0" i="0" u="none" strike="noStrike" baseline="0" dirty="0">
                <a:latin typeface="Verdana" panose="020B0604030504040204" pitchFamily="34" charset="0"/>
              </a:rPr>
              <a:t>They become detached from their faith community and their spirituality, which can be an important source of healing, wholeness and hope in times of personal darkness.</a:t>
            </a:r>
          </a:p>
        </p:txBody>
      </p:sp>
      <p:sp>
        <p:nvSpPr>
          <p:cNvPr id="6" name="TextBox 5">
            <a:extLst>
              <a:ext uri="{FF2B5EF4-FFF2-40B4-BE49-F238E27FC236}">
                <a16:creationId xmlns:a16="http://schemas.microsoft.com/office/drawing/2014/main" id="{47F94CA1-A0E8-D37D-6DA4-3CF0A58A0E09}"/>
              </a:ext>
            </a:extLst>
          </p:cNvPr>
          <p:cNvSpPr txBox="1"/>
          <p:nvPr/>
        </p:nvSpPr>
        <p:spPr>
          <a:xfrm>
            <a:off x="1574541" y="354802"/>
            <a:ext cx="7756072" cy="707886"/>
          </a:xfrm>
          <a:prstGeom prst="rect">
            <a:avLst/>
          </a:prstGeom>
          <a:noFill/>
        </p:spPr>
        <p:txBody>
          <a:bodyPr wrap="square">
            <a:spAutoFit/>
          </a:bodyPr>
          <a:lstStyle/>
          <a:p>
            <a:pPr algn="l"/>
            <a:r>
              <a:rPr lang="en-US" sz="4000" b="1" i="0" u="none" strike="noStrike" baseline="0" dirty="0">
                <a:latin typeface="Verdana" panose="020B0604030504040204" pitchFamily="34" charset="0"/>
              </a:rPr>
              <a:t>Why Should We Care?</a:t>
            </a:r>
            <a:endParaRPr lang="en-US" sz="4000" b="1" dirty="0"/>
          </a:p>
        </p:txBody>
      </p:sp>
      <p:pic>
        <p:nvPicPr>
          <p:cNvPr id="7" name="Picture 6">
            <a:extLst>
              <a:ext uri="{FF2B5EF4-FFF2-40B4-BE49-F238E27FC236}">
                <a16:creationId xmlns:a16="http://schemas.microsoft.com/office/drawing/2014/main" id="{ED9A9882-9DC8-1C58-644B-49B2C9FA6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2794" y="450041"/>
            <a:ext cx="1574819" cy="821615"/>
          </a:xfrm>
          <a:prstGeom prst="rect">
            <a:avLst/>
          </a:prstGeom>
        </p:spPr>
      </p:pic>
    </p:spTree>
    <p:extLst>
      <p:ext uri="{BB962C8B-B14F-4D97-AF65-F5344CB8AC3E}">
        <p14:creationId xmlns:p14="http://schemas.microsoft.com/office/powerpoint/2010/main" val="37970337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4302AAC-A5E8-64D9-0358-0B684CD1AF87}"/>
              </a:ext>
            </a:extLst>
          </p:cNvPr>
          <p:cNvSpPr>
            <a:spLocks noGrp="1"/>
          </p:cNvSpPr>
          <p:nvPr>
            <p:ph idx="1"/>
          </p:nvPr>
        </p:nvSpPr>
        <p:spPr>
          <a:xfrm>
            <a:off x="733105" y="2177940"/>
            <a:ext cx="10515600" cy="4351338"/>
          </a:xfrm>
        </p:spPr>
        <p:txBody>
          <a:bodyPr/>
          <a:lstStyle/>
          <a:p>
            <a:pPr marL="0" indent="0">
              <a:buNone/>
            </a:pPr>
            <a:r>
              <a:rPr lang="en-US" dirty="0"/>
              <a:t>“Mental illness affects all aspects of our life including our spiritual well being. It strikes at the very soul of our being making us feel cut off or separated from God’s love and acceptance. It is like a thief in the night. It steals a person’s sense of self worth, their hopes and dreams for the future and it feels like it will always be this way. Mental illness challenges our core beliefs and values, and we often feel unworthy of God’s love and acceptance. We feel alienated from God. We feel alone, helpless and hopeless in the dark despair of our illness.”</a:t>
            </a:r>
          </a:p>
          <a:p>
            <a:pPr marL="0" indent="0">
              <a:buNone/>
            </a:pPr>
            <a:endParaRPr lang="en-US" dirty="0"/>
          </a:p>
          <a:p>
            <a:pPr marL="0" indent="0">
              <a:buNone/>
            </a:pPr>
            <a:r>
              <a:rPr lang="en-US" sz="2000" dirty="0"/>
              <a:t>- Mental Illness &amp; Families of Faith – How congregations can respond, Rev Susan Gregg-Schroeder (MentalHealthMinistries.net)</a:t>
            </a:r>
          </a:p>
        </p:txBody>
      </p:sp>
      <p:sp>
        <p:nvSpPr>
          <p:cNvPr id="5" name="Title 3">
            <a:extLst>
              <a:ext uri="{FF2B5EF4-FFF2-40B4-BE49-F238E27FC236}">
                <a16:creationId xmlns:a16="http://schemas.microsoft.com/office/drawing/2014/main" id="{2F04EF52-BCDD-1670-5C1E-5A0FB50D052C}"/>
              </a:ext>
            </a:extLst>
          </p:cNvPr>
          <p:cNvSpPr txBox="1">
            <a:spLocks noGrp="1"/>
          </p:cNvSpPr>
          <p:nvPr>
            <p:ph type="title"/>
          </p:nvPr>
        </p:nvSpPr>
        <p:spPr>
          <a:xfrm>
            <a:off x="2729919" y="779692"/>
            <a:ext cx="6521971" cy="646331"/>
          </a:xfrm>
          <a:prstGeom prst="rect">
            <a:avLst/>
          </a:prstGeom>
          <a:noFill/>
        </p:spPr>
        <p:txBody>
          <a:bodyPr wrap="square">
            <a:spAutoFit/>
          </a:bodyPr>
          <a:lstStyle/>
          <a:p>
            <a:pPr algn="l"/>
            <a:r>
              <a:rPr lang="en-US" sz="4000" b="1" i="0" u="none" strike="noStrike" baseline="0" dirty="0">
                <a:solidFill>
                  <a:schemeClr val="tx1"/>
                </a:solidFill>
                <a:latin typeface="Verdana" panose="020B0604030504040204" pitchFamily="34" charset="0"/>
              </a:rPr>
              <a:t>Why Should We Care?</a:t>
            </a:r>
            <a:endParaRPr lang="en-US" sz="4000" b="1" dirty="0">
              <a:solidFill>
                <a:schemeClr val="tx1"/>
              </a:solidFill>
            </a:endParaRPr>
          </a:p>
        </p:txBody>
      </p:sp>
    </p:spTree>
    <p:extLst>
      <p:ext uri="{BB962C8B-B14F-4D97-AF65-F5344CB8AC3E}">
        <p14:creationId xmlns:p14="http://schemas.microsoft.com/office/powerpoint/2010/main" val="609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028E6D-40A0-4D2E-F4CA-A0CD59685FD1}"/>
              </a:ext>
            </a:extLst>
          </p:cNvPr>
          <p:cNvSpPr txBox="1"/>
          <p:nvPr/>
        </p:nvSpPr>
        <p:spPr>
          <a:xfrm>
            <a:off x="634435" y="2518350"/>
            <a:ext cx="10808340" cy="4339650"/>
          </a:xfrm>
          <a:prstGeom prst="rect">
            <a:avLst/>
          </a:prstGeom>
          <a:noFill/>
        </p:spPr>
        <p:txBody>
          <a:bodyPr wrap="square" rtlCol="0">
            <a:spAutoFit/>
          </a:bodyPr>
          <a:lstStyle/>
          <a:p>
            <a:r>
              <a:rPr lang="en-US" sz="2400" dirty="0"/>
              <a:t>Hospitality means primarily the creation of a free space where the stranger can enter and become a friend instead of an enemy. Hospitality is not to change people but to offer them space where change can take place. It is not to bring men and women over to our side, but to offer freedom not disturbed by dividing lines. . . . The paradox of hospitality is that it wants to create emptiness, not a fearful emptiness, but a friendly emptiness where strangers can enter and discover themselves as created free; free to sing their own songs, speak their own languages, dance their own dances; free also to leave and follow their own vocations. Hospitality is not a subtle invitation to adore the lifestyle of the host, but the gift of a chance for the guest to find his own.</a:t>
            </a:r>
          </a:p>
          <a:p>
            <a:r>
              <a:rPr lang="en-US" sz="2400" dirty="0"/>
              <a:t>								- Henri Nouwen -</a:t>
            </a:r>
          </a:p>
          <a:p>
            <a:endParaRPr lang="en-US" dirty="0"/>
          </a:p>
          <a:p>
            <a:endParaRPr lang="en-US" dirty="0"/>
          </a:p>
        </p:txBody>
      </p:sp>
      <p:sp>
        <p:nvSpPr>
          <p:cNvPr id="3" name="TextBox 2">
            <a:extLst>
              <a:ext uri="{FF2B5EF4-FFF2-40B4-BE49-F238E27FC236}">
                <a16:creationId xmlns:a16="http://schemas.microsoft.com/office/drawing/2014/main" id="{91766697-41E9-FE44-C5B1-35C33A234006}"/>
              </a:ext>
            </a:extLst>
          </p:cNvPr>
          <p:cNvSpPr txBox="1"/>
          <p:nvPr/>
        </p:nvSpPr>
        <p:spPr>
          <a:xfrm>
            <a:off x="371140" y="662738"/>
            <a:ext cx="11617485" cy="1077218"/>
          </a:xfrm>
          <a:prstGeom prst="rect">
            <a:avLst/>
          </a:prstGeom>
          <a:noFill/>
        </p:spPr>
        <p:txBody>
          <a:bodyPr wrap="square" rtlCol="0">
            <a:spAutoFit/>
          </a:bodyPr>
          <a:lstStyle/>
          <a:p>
            <a:pPr algn="ctr"/>
            <a:r>
              <a:rPr lang="en-US" sz="3200" b="1" dirty="0"/>
              <a:t>The  unique Role of Faith Communities</a:t>
            </a:r>
          </a:p>
          <a:p>
            <a:pPr algn="ctr"/>
            <a:r>
              <a:rPr lang="en-US" sz="3200" b="1" dirty="0"/>
              <a:t>Spiritual (Sacred) Imperative to Care for Those Who Suffer</a:t>
            </a:r>
          </a:p>
        </p:txBody>
      </p:sp>
    </p:spTree>
    <p:extLst>
      <p:ext uri="{BB962C8B-B14F-4D97-AF65-F5344CB8AC3E}">
        <p14:creationId xmlns:p14="http://schemas.microsoft.com/office/powerpoint/2010/main" val="3074426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50752-62D0-9F48-D5D5-68A7BF24D8B5}"/>
              </a:ext>
            </a:extLst>
          </p:cNvPr>
          <p:cNvSpPr>
            <a:spLocks noGrp="1"/>
          </p:cNvSpPr>
          <p:nvPr>
            <p:ph type="title"/>
          </p:nvPr>
        </p:nvSpPr>
        <p:spPr>
          <a:xfrm>
            <a:off x="417523" y="341235"/>
            <a:ext cx="4320694" cy="1325563"/>
          </a:xfrm>
        </p:spPr>
        <p:txBody>
          <a:bodyPr>
            <a:normAutofit/>
          </a:bodyPr>
          <a:lstStyle/>
          <a:p>
            <a:r>
              <a:rPr lang="en-US" sz="4000" b="1" dirty="0">
                <a:solidFill>
                  <a:schemeClr val="accent1">
                    <a:lumMod val="75000"/>
                  </a:schemeClr>
                </a:solidFill>
              </a:rPr>
              <a:t>CARING </a:t>
            </a:r>
            <a:br>
              <a:rPr lang="en-US" sz="4000" b="1" dirty="0">
                <a:solidFill>
                  <a:schemeClr val="accent1">
                    <a:lumMod val="75000"/>
                  </a:schemeClr>
                </a:solidFill>
              </a:rPr>
            </a:br>
            <a:r>
              <a:rPr lang="en-US" sz="4000" b="1" dirty="0">
                <a:solidFill>
                  <a:schemeClr val="accent1">
                    <a:lumMod val="75000"/>
                  </a:schemeClr>
                </a:solidFill>
              </a:rPr>
              <a:t>CONGREGATION </a:t>
            </a:r>
          </a:p>
        </p:txBody>
      </p:sp>
      <p:graphicFrame>
        <p:nvGraphicFramePr>
          <p:cNvPr id="4" name="Diagram 3">
            <a:extLst>
              <a:ext uri="{FF2B5EF4-FFF2-40B4-BE49-F238E27FC236}">
                <a16:creationId xmlns:a16="http://schemas.microsoft.com/office/drawing/2014/main" id="{52013F59-4C50-813A-707C-E7D5DD50E84D}"/>
              </a:ext>
            </a:extLst>
          </p:cNvPr>
          <p:cNvGraphicFramePr/>
          <p:nvPr>
            <p:extLst>
              <p:ext uri="{D42A27DB-BD31-4B8C-83A1-F6EECF244321}">
                <p14:modId xmlns:p14="http://schemas.microsoft.com/office/powerpoint/2010/main" val="2537971039"/>
              </p:ext>
            </p:extLst>
          </p:nvPr>
        </p:nvGraphicFramePr>
        <p:xfrm>
          <a:off x="1760754" y="255722"/>
          <a:ext cx="8670492" cy="63465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68C0B6E4-C7D2-2A89-DD69-B48B004DFB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04105" y="5471174"/>
            <a:ext cx="1574819" cy="821615"/>
          </a:xfrm>
          <a:prstGeom prst="rect">
            <a:avLst/>
          </a:prstGeom>
        </p:spPr>
      </p:pic>
    </p:spTree>
    <p:extLst>
      <p:ext uri="{BB962C8B-B14F-4D97-AF65-F5344CB8AC3E}">
        <p14:creationId xmlns:p14="http://schemas.microsoft.com/office/powerpoint/2010/main" val="2042499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D39AE16-72DD-BAEF-DC01-BF67BFE305C6}"/>
              </a:ext>
            </a:extLst>
          </p:cNvPr>
          <p:cNvSpPr txBox="1">
            <a:spLocks/>
          </p:cNvSpPr>
          <p:nvPr/>
        </p:nvSpPr>
        <p:spPr>
          <a:xfrm>
            <a:off x="510544" y="1842752"/>
            <a:ext cx="9487896" cy="4812881"/>
          </a:xfrm>
          <a:prstGeom prst="rect">
            <a:avLst/>
          </a:prstGeom>
        </p:spPr>
        <p:txBody>
          <a:bodyPr vert="horz" lIns="91440" tIns="45720" rIns="91440" bIns="45720" rtlCol="0">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pPr marL="285750" indent="-285750" algn="l">
              <a:lnSpc>
                <a:spcPct val="90000"/>
              </a:lnSpc>
              <a:buFont typeface="Wingdings 3" charset="2"/>
              <a:buChar char=""/>
            </a:pPr>
            <a:r>
              <a:rPr lang="en-US" sz="2000" dirty="0">
                <a:solidFill>
                  <a:srgbClr val="002060"/>
                </a:solidFill>
              </a:rPr>
              <a:t>We attend to the spiritual component of every person, the place within one’s sacred core where a person grounds his or her entire self. </a:t>
            </a:r>
          </a:p>
          <a:p>
            <a:pPr marL="285750" indent="-285750" algn="l">
              <a:lnSpc>
                <a:spcPct val="90000"/>
              </a:lnSpc>
              <a:buFont typeface="Wingdings 3" charset="2"/>
              <a:buChar char=""/>
            </a:pPr>
            <a:endParaRPr lang="en-US" sz="2000" dirty="0">
              <a:solidFill>
                <a:srgbClr val="002060"/>
              </a:solidFill>
            </a:endParaRPr>
          </a:p>
          <a:p>
            <a:pPr marL="285750" indent="-285750" algn="l">
              <a:lnSpc>
                <a:spcPct val="90000"/>
              </a:lnSpc>
              <a:buFont typeface="Wingdings 3" charset="2"/>
              <a:buChar char=""/>
            </a:pPr>
            <a:r>
              <a:rPr lang="en-US" sz="2000" dirty="0">
                <a:solidFill>
                  <a:srgbClr val="002060"/>
                </a:solidFill>
              </a:rPr>
              <a:t>We believe each soul is unique but not isolated. Samaritan helps people strike the vital balance between their individual sense of purpose and their place in the universe.</a:t>
            </a:r>
          </a:p>
          <a:p>
            <a:pPr marL="285750" indent="-285750" algn="l">
              <a:lnSpc>
                <a:spcPct val="90000"/>
              </a:lnSpc>
              <a:buFont typeface="Wingdings 3" charset="2"/>
              <a:buChar char=""/>
            </a:pPr>
            <a:endParaRPr lang="en-US" sz="2000" dirty="0">
              <a:solidFill>
                <a:srgbClr val="002060"/>
              </a:solidFill>
            </a:endParaRPr>
          </a:p>
          <a:p>
            <a:pPr marL="285750" indent="-285750" algn="l">
              <a:lnSpc>
                <a:spcPct val="90000"/>
              </a:lnSpc>
              <a:buFont typeface="Wingdings 3" charset="2"/>
              <a:buChar char=""/>
            </a:pPr>
            <a:r>
              <a:rPr lang="en-US" sz="2000" dirty="0">
                <a:solidFill>
                  <a:srgbClr val="002060"/>
                </a:solidFill>
              </a:rPr>
              <a:t>Samaritan helps people connect with that which transcends. Be it faith, religion, nature, or a connection to a special relative or artist, we know that humans seek connection and inspiration.</a:t>
            </a:r>
          </a:p>
          <a:p>
            <a:pPr marL="285750" indent="-285750" algn="l">
              <a:lnSpc>
                <a:spcPct val="90000"/>
              </a:lnSpc>
              <a:buFont typeface="Wingdings 3" charset="2"/>
              <a:buChar char=""/>
            </a:pPr>
            <a:endParaRPr lang="en-US" sz="2000" dirty="0">
              <a:solidFill>
                <a:srgbClr val="002060"/>
              </a:solidFill>
            </a:endParaRPr>
          </a:p>
          <a:p>
            <a:pPr marL="285750" indent="-285750" algn="l">
              <a:lnSpc>
                <a:spcPct val="90000"/>
              </a:lnSpc>
              <a:buFont typeface="Wingdings 3" charset="2"/>
              <a:buChar char=""/>
            </a:pPr>
            <a:r>
              <a:rPr lang="en-US" sz="2000" dirty="0">
                <a:solidFill>
                  <a:srgbClr val="002060"/>
                </a:solidFill>
              </a:rPr>
              <a:t>Samaritan facilitates the learning of cognitive coping capabilities and other healthy patterns that raise clients’ mind, body, and spirit to a new level of well-being. </a:t>
            </a:r>
          </a:p>
        </p:txBody>
      </p:sp>
      <p:sp>
        <p:nvSpPr>
          <p:cNvPr id="5" name="Title 1">
            <a:extLst>
              <a:ext uri="{FF2B5EF4-FFF2-40B4-BE49-F238E27FC236}">
                <a16:creationId xmlns:a16="http://schemas.microsoft.com/office/drawing/2014/main" id="{4071A0A7-171A-B706-F16E-1C14694FE291}"/>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spcAft>
                <a:spcPts val="600"/>
              </a:spcAft>
            </a:pPr>
            <a:r>
              <a:rPr lang="en-US" sz="3600" b="1" dirty="0"/>
              <a:t>Connecting Mind, Body and Spirit: </a:t>
            </a:r>
          </a:p>
          <a:p>
            <a:pPr algn="l">
              <a:spcAft>
                <a:spcPts val="600"/>
              </a:spcAft>
            </a:pPr>
            <a:r>
              <a:rPr lang="en-US" sz="3600" b="1" dirty="0"/>
              <a:t>a Path to Mental Wellbeing</a:t>
            </a:r>
          </a:p>
        </p:txBody>
      </p:sp>
    </p:spTree>
    <p:extLst>
      <p:ext uri="{BB962C8B-B14F-4D97-AF65-F5344CB8AC3E}">
        <p14:creationId xmlns:p14="http://schemas.microsoft.com/office/powerpoint/2010/main" val="35943850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62FB9-1153-1D13-14A5-F3486F454AF8}"/>
              </a:ext>
            </a:extLst>
          </p:cNvPr>
          <p:cNvSpPr>
            <a:spLocks noGrp="1"/>
          </p:cNvSpPr>
          <p:nvPr>
            <p:ph type="title"/>
          </p:nvPr>
        </p:nvSpPr>
        <p:spPr>
          <a:xfrm>
            <a:off x="7531608" y="197246"/>
            <a:ext cx="3822189" cy="1899912"/>
          </a:xfrm>
        </p:spPr>
        <p:txBody>
          <a:bodyPr>
            <a:normAutofit/>
          </a:bodyPr>
          <a:lstStyle/>
          <a:p>
            <a:r>
              <a:rPr lang="en-US" sz="5400" b="1" dirty="0">
                <a:latin typeface="+mn-lt"/>
              </a:rPr>
              <a:t>Questions</a:t>
            </a:r>
          </a:p>
        </p:txBody>
      </p:sp>
      <p:sp>
        <p:nvSpPr>
          <p:cNvPr id="3" name="Content Placeholder 2">
            <a:extLst>
              <a:ext uri="{FF2B5EF4-FFF2-40B4-BE49-F238E27FC236}">
                <a16:creationId xmlns:a16="http://schemas.microsoft.com/office/drawing/2014/main" id="{B662994F-48E8-B8BE-8FB7-E1C5C3EE141C}"/>
              </a:ext>
            </a:extLst>
          </p:cNvPr>
          <p:cNvSpPr>
            <a:spLocks noGrp="1"/>
          </p:cNvSpPr>
          <p:nvPr>
            <p:ph idx="1"/>
          </p:nvPr>
        </p:nvSpPr>
        <p:spPr>
          <a:xfrm>
            <a:off x="7430870" y="1810796"/>
            <a:ext cx="3822189" cy="3742762"/>
          </a:xfrm>
        </p:spPr>
        <p:txBody>
          <a:bodyPr>
            <a:normAutofit/>
          </a:bodyPr>
          <a:lstStyle/>
          <a:p>
            <a:pPr marL="0" indent="0" algn="ctr">
              <a:buNone/>
            </a:pPr>
            <a:r>
              <a:rPr lang="en-US" sz="4000" dirty="0"/>
              <a:t>What else do you want to know? </a:t>
            </a:r>
          </a:p>
          <a:p>
            <a:pPr marL="0" indent="0">
              <a:buNone/>
            </a:pPr>
            <a:endParaRPr lang="en-US" sz="2000" dirty="0"/>
          </a:p>
        </p:txBody>
      </p:sp>
      <p:sp>
        <p:nvSpPr>
          <p:cNvPr id="4" name="TextBox 3">
            <a:extLst>
              <a:ext uri="{FF2B5EF4-FFF2-40B4-BE49-F238E27FC236}">
                <a16:creationId xmlns:a16="http://schemas.microsoft.com/office/drawing/2014/main" id="{FFA7BB70-E8A6-B9C4-70AD-56E7EF8ABE8F}"/>
              </a:ext>
            </a:extLst>
          </p:cNvPr>
          <p:cNvSpPr txBox="1"/>
          <p:nvPr/>
        </p:nvSpPr>
        <p:spPr>
          <a:xfrm>
            <a:off x="6291424" y="3052683"/>
            <a:ext cx="6101080" cy="3416320"/>
          </a:xfrm>
          <a:prstGeom prst="rect">
            <a:avLst/>
          </a:prstGeom>
          <a:noFill/>
        </p:spPr>
        <p:txBody>
          <a:bodyPr wrap="square">
            <a:spAutoFit/>
          </a:bodyPr>
          <a:lstStyle/>
          <a:p>
            <a:pPr algn="ctr"/>
            <a:endParaRPr lang="en-US" dirty="0">
              <a:hlinkClick r:id="rId3"/>
            </a:endParaRPr>
          </a:p>
          <a:p>
            <a:pPr algn="ctr"/>
            <a:r>
              <a:rPr lang="en-US" dirty="0">
                <a:hlinkClick r:id="rId3"/>
              </a:rPr>
              <a:t>rberbert@samaritanfoxvalley.com</a:t>
            </a:r>
          </a:p>
          <a:p>
            <a:pPr algn="ctr"/>
            <a:endParaRPr lang="en-US" dirty="0">
              <a:hlinkClick r:id="rId3"/>
            </a:endParaRPr>
          </a:p>
          <a:p>
            <a:pPr algn="ctr"/>
            <a:r>
              <a:rPr lang="en-US" dirty="0">
                <a:hlinkClick r:id="rId3"/>
              </a:rPr>
              <a:t>https://samaritanfoxvalley.com</a:t>
            </a:r>
            <a:endParaRPr lang="en-US" dirty="0"/>
          </a:p>
          <a:p>
            <a:pPr algn="ctr"/>
            <a:endParaRPr lang="en-US" dirty="0"/>
          </a:p>
          <a:p>
            <a:pPr algn="ctr"/>
            <a:r>
              <a:rPr lang="en-US" b="1" dirty="0"/>
              <a:t>Main Office:</a:t>
            </a:r>
          </a:p>
          <a:p>
            <a:pPr algn="ctr"/>
            <a:r>
              <a:rPr lang="en-US" dirty="0"/>
              <a:t>1205 Province Terrace, Menasha</a:t>
            </a:r>
          </a:p>
          <a:p>
            <a:pPr algn="ctr"/>
            <a:endParaRPr lang="en-US" dirty="0"/>
          </a:p>
          <a:p>
            <a:pPr algn="ctr"/>
            <a:r>
              <a:rPr lang="en-US" b="1" dirty="0"/>
              <a:t>Branch offices:</a:t>
            </a:r>
          </a:p>
          <a:p>
            <a:pPr algn="ctr"/>
            <a:r>
              <a:rPr lang="en-US" dirty="0"/>
              <a:t>110 Church Ave, Oshkosh</a:t>
            </a:r>
          </a:p>
          <a:p>
            <a:pPr algn="ctr"/>
            <a:r>
              <a:rPr lang="en-US" dirty="0"/>
              <a:t>709 W. Pine St, New London</a:t>
            </a:r>
          </a:p>
          <a:p>
            <a:pPr algn="ctr"/>
            <a:r>
              <a:rPr lang="en-US" dirty="0"/>
              <a:t>510 Sullivan Ave, Kaukauna</a:t>
            </a:r>
          </a:p>
        </p:txBody>
      </p:sp>
      <p:pic>
        <p:nvPicPr>
          <p:cNvPr id="6" name="Picture 5">
            <a:extLst>
              <a:ext uri="{FF2B5EF4-FFF2-40B4-BE49-F238E27FC236}">
                <a16:creationId xmlns:a16="http://schemas.microsoft.com/office/drawing/2014/main" id="{5B9CD01A-5275-0BA0-0068-541538CC9D0F}"/>
              </a:ext>
            </a:extLst>
          </p:cNvPr>
          <p:cNvPicPr>
            <a:picLocks noChangeAspect="1"/>
          </p:cNvPicPr>
          <p:nvPr/>
        </p:nvPicPr>
        <p:blipFill>
          <a:blip r:embed="rId4"/>
          <a:stretch>
            <a:fillRect/>
          </a:stretch>
        </p:blipFill>
        <p:spPr>
          <a:xfrm>
            <a:off x="0" y="0"/>
            <a:ext cx="6858000" cy="6858000"/>
          </a:xfrm>
          <a:prstGeom prst="rect">
            <a:avLst/>
          </a:prstGeom>
        </p:spPr>
      </p:pic>
    </p:spTree>
    <p:extLst>
      <p:ext uri="{BB962C8B-B14F-4D97-AF65-F5344CB8AC3E}">
        <p14:creationId xmlns:p14="http://schemas.microsoft.com/office/powerpoint/2010/main" val="2090434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1">
            <a:extLst>
              <a:ext uri="{FF2B5EF4-FFF2-40B4-BE49-F238E27FC236}">
                <a16:creationId xmlns:a16="http://schemas.microsoft.com/office/drawing/2014/main" id="{8A5AD9DF-8F01-4F8B-9423-DAC07CE2487B}"/>
              </a:ext>
            </a:extLst>
          </p:cNvPr>
          <p:cNvSpPr txBox="1">
            <a:spLocks/>
          </p:cNvSpPr>
          <p:nvPr/>
        </p:nvSpPr>
        <p:spPr>
          <a:xfrm>
            <a:off x="938400" y="2857499"/>
            <a:ext cx="5602359" cy="2063427"/>
          </a:xfrm>
          <a:prstGeom prst="rect">
            <a:avLst/>
          </a:prstGeom>
        </p:spPr>
        <p:txBody>
          <a:bodyPr vert="horz" lIns="91440" tIns="45720" rIns="91440" bIns="45720" rtlCol="0" anchor="b">
            <a:normAutofit fontScale="97500"/>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US" sz="5300" b="1" dirty="0">
                <a:solidFill>
                  <a:schemeClr val="bg1"/>
                </a:solidFill>
                <a:latin typeface="Arial Narrow" panose="020B0606020202030204" pitchFamily="34" charset="0"/>
              </a:rPr>
              <a:t>Andy Fastow</a:t>
            </a:r>
            <a:endParaRPr lang="en-US" sz="4900" b="1" dirty="0">
              <a:solidFill>
                <a:schemeClr val="bg1"/>
              </a:solidFill>
              <a:latin typeface="Arial Narrow" panose="020B0606020202030204" pitchFamily="34" charset="0"/>
            </a:endParaRPr>
          </a:p>
          <a:p>
            <a:pPr algn="l"/>
            <a:r>
              <a:rPr lang="en-US" sz="3300" dirty="0">
                <a:solidFill>
                  <a:schemeClr val="bg1"/>
                </a:solidFill>
                <a:latin typeface="Arial Narrow" panose="020B0606020202030204" pitchFamily="34" charset="0"/>
              </a:rPr>
              <a:t>Former CFO Enron</a:t>
            </a:r>
            <a:br>
              <a:rPr lang="en-US" sz="3300" dirty="0">
                <a:solidFill>
                  <a:schemeClr val="bg1"/>
                </a:solidFill>
                <a:latin typeface="Arial Narrow" panose="020B0606020202030204" pitchFamily="34" charset="0"/>
              </a:rPr>
            </a:br>
            <a:r>
              <a:rPr lang="en-US" sz="3300" dirty="0">
                <a:solidFill>
                  <a:schemeClr val="bg1"/>
                </a:solidFill>
                <a:latin typeface="Arial Narrow" panose="020B0606020202030204" pitchFamily="34" charset="0"/>
              </a:rPr>
              <a:t>Founder, Keen Corp</a:t>
            </a:r>
          </a:p>
        </p:txBody>
      </p:sp>
      <p:pic>
        <p:nvPicPr>
          <p:cNvPr id="1026" name="Picture 2">
            <a:extLst>
              <a:ext uri="{FF2B5EF4-FFF2-40B4-BE49-F238E27FC236}">
                <a16:creationId xmlns:a16="http://schemas.microsoft.com/office/drawing/2014/main" id="{74C369B8-B3D4-5AAB-0B4B-86E31346B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06501"/>
            <a:ext cx="12192000" cy="812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CA7DC49-635E-BC56-B949-57B10A01CE22}"/>
              </a:ext>
            </a:extLst>
          </p:cNvPr>
          <p:cNvSpPr txBox="1"/>
          <p:nvPr/>
        </p:nvSpPr>
        <p:spPr>
          <a:xfrm>
            <a:off x="-387928" y="-5498"/>
            <a:ext cx="12192000" cy="830997"/>
          </a:xfrm>
          <a:prstGeom prst="rect">
            <a:avLst/>
          </a:prstGeom>
          <a:noFill/>
        </p:spPr>
        <p:txBody>
          <a:bodyPr wrap="square" rtlCol="0">
            <a:spAutoFit/>
          </a:bodyPr>
          <a:lstStyle/>
          <a:p>
            <a:r>
              <a:rPr lang="en-US" sz="4000" b="1" dirty="0"/>
              <a:t>     </a:t>
            </a:r>
            <a:r>
              <a:rPr lang="en-US" sz="4800" b="1" dirty="0">
                <a:solidFill>
                  <a:schemeClr val="bg1"/>
                </a:solidFill>
              </a:rPr>
              <a:t>Hello from our staff!</a:t>
            </a:r>
          </a:p>
        </p:txBody>
      </p:sp>
    </p:spTree>
    <p:extLst>
      <p:ext uri="{BB962C8B-B14F-4D97-AF65-F5344CB8AC3E}">
        <p14:creationId xmlns:p14="http://schemas.microsoft.com/office/powerpoint/2010/main" val="596489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524100-69BF-FE7A-43BC-7E87DCDC787B}"/>
              </a:ext>
            </a:extLst>
          </p:cNvPr>
          <p:cNvPicPr>
            <a:picLocks noChangeAspect="1"/>
          </p:cNvPicPr>
          <p:nvPr/>
        </p:nvPicPr>
        <p:blipFill rotWithShape="1">
          <a:blip r:embed="rId3"/>
          <a:srcRect l="596"/>
          <a:stretch/>
        </p:blipFill>
        <p:spPr>
          <a:xfrm>
            <a:off x="4688686" y="-61993"/>
            <a:ext cx="9669642" cy="7295187"/>
          </a:xfrm>
          <a:prstGeom prst="rect">
            <a:avLst/>
          </a:prstGeom>
          <a:effectLst>
            <a:softEdge rad="1117600"/>
          </a:effectLst>
        </p:spPr>
      </p:pic>
      <p:sp>
        <p:nvSpPr>
          <p:cNvPr id="4" name="Title 3">
            <a:extLst>
              <a:ext uri="{FF2B5EF4-FFF2-40B4-BE49-F238E27FC236}">
                <a16:creationId xmlns:a16="http://schemas.microsoft.com/office/drawing/2014/main" id="{4E9A4EED-0F0F-42E9-AA81-D496013FE263}"/>
              </a:ext>
            </a:extLst>
          </p:cNvPr>
          <p:cNvSpPr>
            <a:spLocks noGrp="1"/>
          </p:cNvSpPr>
          <p:nvPr>
            <p:ph type="title"/>
          </p:nvPr>
        </p:nvSpPr>
        <p:spPr>
          <a:xfrm>
            <a:off x="303542" y="2759145"/>
            <a:ext cx="3973385" cy="1494700"/>
          </a:xfrm>
          <a:noFill/>
        </p:spPr>
        <p:txBody>
          <a:bodyPr vert="horz" lIns="91440" tIns="45720" rIns="91440" bIns="45720" rtlCol="0" anchor="b">
            <a:normAutofit/>
          </a:bodyPr>
          <a:lstStyle/>
          <a:p>
            <a:r>
              <a:rPr lang="en-US" sz="4800">
                <a:solidFill>
                  <a:schemeClr val="accent1">
                    <a:lumMod val="50000"/>
                  </a:schemeClr>
                </a:solidFill>
              </a:rPr>
              <a:t>LETTING  OUR LIGHT SHINE!</a:t>
            </a:r>
            <a:endParaRPr lang="en-US" sz="4800" dirty="0">
              <a:solidFill>
                <a:schemeClr val="accent1">
                  <a:lumMod val="50000"/>
                </a:schemeClr>
              </a:solidFill>
            </a:endParaRPr>
          </a:p>
        </p:txBody>
      </p:sp>
      <p:pic>
        <p:nvPicPr>
          <p:cNvPr id="2" name="Picture 1" descr="A colorful logo with a person in the middle&#10;&#10;Description automatically generated with low confidence">
            <a:extLst>
              <a:ext uri="{FF2B5EF4-FFF2-40B4-BE49-F238E27FC236}">
                <a16:creationId xmlns:a16="http://schemas.microsoft.com/office/drawing/2014/main" id="{12502AA5-C2AD-2730-342C-602D9B05AC5C}"/>
              </a:ext>
            </a:extLst>
          </p:cNvPr>
          <p:cNvPicPr>
            <a:picLocks noChangeAspect="1"/>
          </p:cNvPicPr>
          <p:nvPr/>
        </p:nvPicPr>
        <p:blipFill>
          <a:blip r:embed="rId4">
            <a:alphaModFix amt="18000"/>
            <a:extLst>
              <a:ext uri="{28A0092B-C50C-407E-A947-70E740481C1C}">
                <a14:useLocalDpi xmlns:a14="http://schemas.microsoft.com/office/drawing/2010/main" val="0"/>
              </a:ext>
            </a:extLst>
          </a:blip>
          <a:stretch>
            <a:fillRect/>
          </a:stretch>
        </p:blipFill>
        <p:spPr>
          <a:xfrm>
            <a:off x="-487926" y="894084"/>
            <a:ext cx="5383031" cy="5383031"/>
          </a:xfrm>
          <a:prstGeom prst="ellipse">
            <a:avLst/>
          </a:prstGeom>
          <a:ln>
            <a:noFill/>
          </a:ln>
          <a:effectLst>
            <a:softEdge rad="112500"/>
          </a:effectLst>
        </p:spPr>
      </p:pic>
    </p:spTree>
    <p:extLst>
      <p:ext uri="{BB962C8B-B14F-4D97-AF65-F5344CB8AC3E}">
        <p14:creationId xmlns:p14="http://schemas.microsoft.com/office/powerpoint/2010/main" val="3412135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B8A79-0A75-6DDB-397A-40606425074B}"/>
              </a:ext>
            </a:extLst>
          </p:cNvPr>
          <p:cNvSpPr>
            <a:spLocks noGrp="1"/>
          </p:cNvSpPr>
          <p:nvPr>
            <p:ph type="title"/>
          </p:nvPr>
        </p:nvSpPr>
        <p:spPr>
          <a:xfrm>
            <a:off x="3779002" y="2038943"/>
            <a:ext cx="4633995" cy="1052969"/>
          </a:xfrm>
        </p:spPr>
        <p:txBody>
          <a:bodyPr>
            <a:noAutofit/>
          </a:bodyPr>
          <a:lstStyle/>
          <a:p>
            <a:r>
              <a:rPr lang="en-US" sz="12000" dirty="0"/>
              <a:t>Why?</a:t>
            </a:r>
          </a:p>
        </p:txBody>
      </p:sp>
    </p:spTree>
    <p:extLst>
      <p:ext uri="{BB962C8B-B14F-4D97-AF65-F5344CB8AC3E}">
        <p14:creationId xmlns:p14="http://schemas.microsoft.com/office/powerpoint/2010/main" val="2547081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0B8CAD-72A5-9D1F-AC80-C7D32A9F49CB}"/>
              </a:ext>
            </a:extLst>
          </p:cNvPr>
          <p:cNvPicPr>
            <a:picLocks noChangeAspect="1"/>
          </p:cNvPicPr>
          <p:nvPr/>
        </p:nvPicPr>
        <p:blipFill rotWithShape="1">
          <a:blip r:embed="rId3"/>
          <a:srcRect l="32925" t="12653" r="33495" b="9252"/>
          <a:stretch/>
        </p:blipFill>
        <p:spPr>
          <a:xfrm>
            <a:off x="0" y="3933"/>
            <a:ext cx="5816184" cy="7158828"/>
          </a:xfrm>
          <a:prstGeom prst="rect">
            <a:avLst/>
          </a:prstGeom>
        </p:spPr>
      </p:pic>
      <p:sp>
        <p:nvSpPr>
          <p:cNvPr id="5" name="TextBox 4">
            <a:extLst>
              <a:ext uri="{FF2B5EF4-FFF2-40B4-BE49-F238E27FC236}">
                <a16:creationId xmlns:a16="http://schemas.microsoft.com/office/drawing/2014/main" id="{B1FE0148-8D7E-F3E4-3C5F-BA5CA0E44358}"/>
              </a:ext>
            </a:extLst>
          </p:cNvPr>
          <p:cNvSpPr txBox="1"/>
          <p:nvPr/>
        </p:nvSpPr>
        <p:spPr>
          <a:xfrm>
            <a:off x="0" y="1027906"/>
            <a:ext cx="1041816" cy="523220"/>
          </a:xfrm>
          <a:prstGeom prst="rect">
            <a:avLst/>
          </a:prstGeom>
          <a:noFill/>
        </p:spPr>
        <p:txBody>
          <a:bodyPr wrap="square" rtlCol="0">
            <a:spAutoFit/>
          </a:bodyPr>
          <a:lstStyle/>
          <a:p>
            <a:r>
              <a:rPr lang="en-US" sz="1400" dirty="0">
                <a:solidFill>
                  <a:srgbClr val="FF0000"/>
                </a:solidFill>
              </a:rPr>
              <a:t>Up from 19.86%</a:t>
            </a:r>
          </a:p>
        </p:txBody>
      </p:sp>
      <p:sp>
        <p:nvSpPr>
          <p:cNvPr id="6" name="TextBox 5">
            <a:extLst>
              <a:ext uri="{FF2B5EF4-FFF2-40B4-BE49-F238E27FC236}">
                <a16:creationId xmlns:a16="http://schemas.microsoft.com/office/drawing/2014/main" id="{0852CE2C-22A6-423F-AE39-EB9B168DBAFD}"/>
              </a:ext>
            </a:extLst>
          </p:cNvPr>
          <p:cNvSpPr txBox="1"/>
          <p:nvPr/>
        </p:nvSpPr>
        <p:spPr>
          <a:xfrm>
            <a:off x="2960558" y="6424097"/>
            <a:ext cx="1379096" cy="738664"/>
          </a:xfrm>
          <a:prstGeom prst="rect">
            <a:avLst/>
          </a:prstGeom>
          <a:noFill/>
        </p:spPr>
        <p:txBody>
          <a:bodyPr wrap="square" rtlCol="0">
            <a:spAutoFit/>
          </a:bodyPr>
          <a:lstStyle/>
          <a:p>
            <a:r>
              <a:rPr lang="en-US" sz="1400" dirty="0">
                <a:solidFill>
                  <a:srgbClr val="FF0000"/>
                </a:solidFill>
              </a:rPr>
              <a:t>Up from </a:t>
            </a:r>
          </a:p>
          <a:p>
            <a:r>
              <a:rPr lang="en-US" sz="1400" dirty="0">
                <a:solidFill>
                  <a:srgbClr val="FF0000"/>
                </a:solidFill>
              </a:rPr>
              <a:t>8.1%, </a:t>
            </a:r>
          </a:p>
          <a:p>
            <a:r>
              <a:rPr lang="en-US" sz="1400" dirty="0">
                <a:solidFill>
                  <a:srgbClr val="FF0000"/>
                </a:solidFill>
              </a:rPr>
              <a:t>950 Million</a:t>
            </a:r>
          </a:p>
        </p:txBody>
      </p:sp>
      <p:sp>
        <p:nvSpPr>
          <p:cNvPr id="8" name="TextBox 7">
            <a:extLst>
              <a:ext uri="{FF2B5EF4-FFF2-40B4-BE49-F238E27FC236}">
                <a16:creationId xmlns:a16="http://schemas.microsoft.com/office/drawing/2014/main" id="{383F5199-3A0F-7579-F2E5-46E72B268A26}"/>
              </a:ext>
            </a:extLst>
          </p:cNvPr>
          <p:cNvSpPr txBox="1"/>
          <p:nvPr/>
        </p:nvSpPr>
        <p:spPr>
          <a:xfrm>
            <a:off x="2543332" y="5306359"/>
            <a:ext cx="1041816" cy="523220"/>
          </a:xfrm>
          <a:prstGeom prst="rect">
            <a:avLst/>
          </a:prstGeom>
          <a:noFill/>
        </p:spPr>
        <p:txBody>
          <a:bodyPr wrap="square" rtlCol="0">
            <a:spAutoFit/>
          </a:bodyPr>
          <a:lstStyle/>
          <a:p>
            <a:r>
              <a:rPr lang="en-US" sz="1400" dirty="0">
                <a:solidFill>
                  <a:srgbClr val="FF0000"/>
                </a:solidFill>
              </a:rPr>
              <a:t>Up from 24.7%</a:t>
            </a:r>
          </a:p>
        </p:txBody>
      </p:sp>
      <p:sp>
        <p:nvSpPr>
          <p:cNvPr id="10" name="TextBox 9">
            <a:extLst>
              <a:ext uri="{FF2B5EF4-FFF2-40B4-BE49-F238E27FC236}">
                <a16:creationId xmlns:a16="http://schemas.microsoft.com/office/drawing/2014/main" id="{5BEA3758-4550-8638-26E3-86590B9C31A8}"/>
              </a:ext>
            </a:extLst>
          </p:cNvPr>
          <p:cNvSpPr txBox="1"/>
          <p:nvPr/>
        </p:nvSpPr>
        <p:spPr>
          <a:xfrm>
            <a:off x="5690641" y="566241"/>
            <a:ext cx="6104744" cy="2185214"/>
          </a:xfrm>
          <a:prstGeom prst="rect">
            <a:avLst/>
          </a:prstGeom>
          <a:noFill/>
        </p:spPr>
        <p:txBody>
          <a:bodyPr wrap="square">
            <a:spAutoFit/>
          </a:bodyPr>
          <a:lstStyle/>
          <a:p>
            <a:pPr algn="ctr"/>
            <a:r>
              <a:rPr lang="en-US" sz="2800" b="1" dirty="0">
                <a:solidFill>
                  <a:srgbClr val="0033CC"/>
                </a:solidFill>
                <a:hlinkClick r:id="rId4"/>
              </a:rPr>
              <a:t>2023 The State of Mental Health </a:t>
            </a:r>
          </a:p>
          <a:p>
            <a:pPr algn="ctr"/>
            <a:r>
              <a:rPr lang="en-US" sz="2800" b="1" dirty="0">
                <a:solidFill>
                  <a:srgbClr val="0033CC"/>
                </a:solidFill>
                <a:hlinkClick r:id="rId4"/>
              </a:rPr>
              <a:t>in</a:t>
            </a:r>
          </a:p>
          <a:p>
            <a:pPr algn="ctr"/>
            <a:r>
              <a:rPr lang="en-US" sz="2800" b="1" dirty="0">
                <a:solidFill>
                  <a:srgbClr val="0033CC"/>
                </a:solidFill>
                <a:hlinkClick r:id="rId4"/>
              </a:rPr>
              <a:t>America</a:t>
            </a:r>
            <a:endParaRPr lang="en-US" sz="2800" b="1" dirty="0">
              <a:solidFill>
                <a:srgbClr val="0033CC"/>
              </a:solidFill>
            </a:endParaRPr>
          </a:p>
          <a:p>
            <a:pPr algn="ctr"/>
            <a:endParaRPr lang="en-US" sz="2800" b="1" dirty="0">
              <a:solidFill>
                <a:srgbClr val="0033CC"/>
              </a:solidFill>
            </a:endParaRPr>
          </a:p>
          <a:p>
            <a:pPr algn="ctr"/>
            <a:r>
              <a:rPr lang="en-US" sz="2400" dirty="0">
                <a:solidFill>
                  <a:srgbClr val="0033CC"/>
                </a:solidFill>
              </a:rPr>
              <a:t>MHA (Mental Health America)</a:t>
            </a:r>
          </a:p>
        </p:txBody>
      </p:sp>
      <p:sp>
        <p:nvSpPr>
          <p:cNvPr id="11" name="TextBox 10">
            <a:extLst>
              <a:ext uri="{FF2B5EF4-FFF2-40B4-BE49-F238E27FC236}">
                <a16:creationId xmlns:a16="http://schemas.microsoft.com/office/drawing/2014/main" id="{525DB9B1-CA60-21E9-7A90-AA9D99454052}"/>
              </a:ext>
            </a:extLst>
          </p:cNvPr>
          <p:cNvSpPr txBox="1"/>
          <p:nvPr/>
        </p:nvSpPr>
        <p:spPr>
          <a:xfrm>
            <a:off x="6375818" y="2925782"/>
            <a:ext cx="5480902" cy="4062651"/>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accent1">
                    <a:lumMod val="75000"/>
                  </a:schemeClr>
                </a:solidFill>
              </a:rPr>
              <a:t>Number of adults experiencing a mental illness: 1 in 5</a:t>
            </a:r>
          </a:p>
          <a:p>
            <a:pPr marL="342900" indent="-342900">
              <a:buFont typeface="Arial" panose="020B0604020202020204" pitchFamily="34" charset="0"/>
              <a:buChar char="•"/>
            </a:pPr>
            <a:endParaRPr lang="en-US" sz="2400" dirty="0">
              <a:solidFill>
                <a:schemeClr val="accent1">
                  <a:lumMod val="75000"/>
                </a:schemeClr>
              </a:solidFill>
            </a:endParaRPr>
          </a:p>
          <a:p>
            <a:pPr marL="342900" indent="-342900">
              <a:buFont typeface="Arial" panose="020B0604020202020204" pitchFamily="34" charset="0"/>
              <a:buChar char="•"/>
            </a:pPr>
            <a:r>
              <a:rPr lang="en-US" sz="2400" dirty="0">
                <a:solidFill>
                  <a:schemeClr val="accent1">
                    <a:lumMod val="75000"/>
                  </a:schemeClr>
                </a:solidFill>
              </a:rPr>
              <a:t>Adults with </a:t>
            </a:r>
            <a:r>
              <a:rPr lang="en-US" sz="2400" dirty="0">
                <a:solidFill>
                  <a:schemeClr val="accent1">
                    <a:lumMod val="50000"/>
                  </a:schemeClr>
                </a:solidFill>
              </a:rPr>
              <a:t>a mental illness not able to receive treatment due to costs: more than 1 in 4</a:t>
            </a:r>
          </a:p>
          <a:p>
            <a:pPr marL="342900" indent="-342900">
              <a:buFont typeface="Arial" panose="020B0604020202020204" pitchFamily="34" charset="0"/>
              <a:buChar char="•"/>
            </a:pPr>
            <a:endParaRPr lang="en-US" sz="2400" dirty="0">
              <a:solidFill>
                <a:schemeClr val="accent1">
                  <a:lumMod val="50000"/>
                </a:schemeClr>
              </a:solidFill>
            </a:endParaRPr>
          </a:p>
          <a:p>
            <a:pPr marL="342900" indent="-342900">
              <a:buFont typeface="Arial" panose="020B0604020202020204" pitchFamily="34" charset="0"/>
              <a:buChar char="•"/>
            </a:pPr>
            <a:r>
              <a:rPr lang="en-US" sz="2400" dirty="0">
                <a:solidFill>
                  <a:schemeClr val="accent1">
                    <a:lumMod val="75000"/>
                  </a:schemeClr>
                </a:solidFill>
              </a:rPr>
              <a:t>Youth with private insurance who do not have coverage for mental or emotional problems: 1 in 10</a:t>
            </a:r>
          </a:p>
          <a:p>
            <a:endParaRPr lang="en-US" dirty="0"/>
          </a:p>
        </p:txBody>
      </p:sp>
    </p:spTree>
    <p:extLst>
      <p:ext uri="{BB962C8B-B14F-4D97-AF65-F5344CB8AC3E}">
        <p14:creationId xmlns:p14="http://schemas.microsoft.com/office/powerpoint/2010/main" val="1583764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493938-6653-91C9-FE3A-1E4E5D73FC08}"/>
              </a:ext>
            </a:extLst>
          </p:cNvPr>
          <p:cNvSpPr txBox="1">
            <a:spLocks noGrp="1"/>
          </p:cNvSpPr>
          <p:nvPr>
            <p:ph type="ctrTitle"/>
          </p:nvPr>
        </p:nvSpPr>
        <p:spPr>
          <a:xfrm>
            <a:off x="2223031" y="4604166"/>
            <a:ext cx="3355384" cy="1117229"/>
          </a:xfrm>
          <a:prstGeom prst="rect">
            <a:avLst/>
          </a:prstGeom>
          <a:noFill/>
        </p:spPr>
        <p:txBody>
          <a:bodyPr wrap="square">
            <a:spAutoFit/>
          </a:bodyPr>
          <a:lstStyle/>
          <a:p>
            <a:pPr algn="l" fontAlgn="base">
              <a:buFont typeface="Arial" panose="020B0604020202020204" pitchFamily="34" charset="0"/>
              <a:buChar char="•"/>
            </a:pPr>
            <a:r>
              <a:rPr lang="en-US" sz="1800" b="0" i="0" u="none" strike="noStrike" dirty="0">
                <a:solidFill>
                  <a:srgbClr val="EA820B"/>
                </a:solidFill>
                <a:effectLst/>
                <a:latin typeface="Open Sans" panose="020B0606030504020204" pitchFamily="34" charset="0"/>
                <a:hlinkClick r:id="rId2"/>
              </a:rPr>
              <a:t>1 in 6</a:t>
            </a:r>
            <a:r>
              <a:rPr lang="en-US" sz="1800" b="0" i="0" dirty="0">
                <a:solidFill>
                  <a:srgbClr val="303030"/>
                </a:solidFill>
                <a:effectLst/>
                <a:latin typeface="Open Sans" panose="020B0606030504020204" pitchFamily="34" charset="0"/>
              </a:rPr>
              <a:t> U.S. youth aged 6-17 experience a mental health disorder each year</a:t>
            </a:r>
            <a:br>
              <a:rPr lang="en-US" sz="1800" b="0" i="0" dirty="0">
                <a:solidFill>
                  <a:srgbClr val="303030"/>
                </a:solidFill>
                <a:effectLst/>
                <a:latin typeface="Open Sans" panose="020B0606030504020204" pitchFamily="34" charset="0"/>
              </a:rPr>
            </a:br>
            <a:br>
              <a:rPr lang="en-US" sz="1000" b="0" i="0" dirty="0">
                <a:solidFill>
                  <a:srgbClr val="303030"/>
                </a:solidFill>
                <a:effectLst/>
                <a:latin typeface="Open Sans" panose="020B0606030504020204" pitchFamily="34" charset="0"/>
              </a:rPr>
            </a:br>
            <a:endParaRPr lang="en-US" sz="1000" b="0" i="0" dirty="0">
              <a:solidFill>
                <a:srgbClr val="303030"/>
              </a:solidFill>
              <a:effectLst/>
              <a:latin typeface="Open Sans" panose="020B0606030504020204" pitchFamily="34" charset="0"/>
            </a:endParaRPr>
          </a:p>
        </p:txBody>
      </p:sp>
      <p:pic>
        <p:nvPicPr>
          <p:cNvPr id="1030" name="Picture 6" descr="Data and Statistics on Children's Mental Health | CDC">
            <a:extLst>
              <a:ext uri="{FF2B5EF4-FFF2-40B4-BE49-F238E27FC236}">
                <a16:creationId xmlns:a16="http://schemas.microsoft.com/office/drawing/2014/main" id="{1A55D700-A399-AF9D-3FE9-83F8DAFC9CF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488"/>
          <a:stretch/>
        </p:blipFill>
        <p:spPr bwMode="auto">
          <a:xfrm>
            <a:off x="7571750" y="3031519"/>
            <a:ext cx="3940696" cy="289690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ome - Second Harvest Food Bank Santa Cruz">
            <a:extLst>
              <a:ext uri="{FF2B5EF4-FFF2-40B4-BE49-F238E27FC236}">
                <a16:creationId xmlns:a16="http://schemas.microsoft.com/office/drawing/2014/main" id="{16EA9465-873F-7CD1-2101-62BDEE9884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896" y="661836"/>
            <a:ext cx="5395325" cy="27931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CF0A2CB-0E4B-4D5C-3F2F-C24B965AA6AF}"/>
              </a:ext>
            </a:extLst>
          </p:cNvPr>
          <p:cNvSpPr txBox="1"/>
          <p:nvPr/>
        </p:nvSpPr>
        <p:spPr>
          <a:xfrm>
            <a:off x="5862333" y="1216100"/>
            <a:ext cx="6084771" cy="646331"/>
          </a:xfrm>
          <a:prstGeom prst="rect">
            <a:avLst/>
          </a:prstGeom>
          <a:noFill/>
        </p:spPr>
        <p:txBody>
          <a:bodyPr wrap="square" rtlCol="0">
            <a:spAutoFit/>
          </a:bodyPr>
          <a:lstStyle/>
          <a:p>
            <a:pPr algn="l" fontAlgn="base">
              <a:buFont typeface="Arial" panose="020B0604020202020204" pitchFamily="34" charset="0"/>
              <a:buChar char="•"/>
            </a:pPr>
            <a:r>
              <a:rPr lang="en-US" sz="1800" b="0" i="0" u="none" strike="noStrike" dirty="0">
                <a:solidFill>
                  <a:srgbClr val="EA820B"/>
                </a:solidFill>
                <a:effectLst/>
                <a:latin typeface="Open Sans" panose="020B0606030504020204" pitchFamily="34" charset="0"/>
                <a:hlinkClick r:id="rId5"/>
              </a:rPr>
              <a:t>1 in 5</a:t>
            </a:r>
            <a:r>
              <a:rPr lang="en-US" sz="1800" b="0" i="0" dirty="0">
                <a:solidFill>
                  <a:srgbClr val="303030"/>
                </a:solidFill>
                <a:effectLst/>
                <a:latin typeface="Open Sans" panose="020B0606030504020204" pitchFamily="34" charset="0"/>
              </a:rPr>
              <a:t> U.S. adults experience mental illness each year</a:t>
            </a:r>
            <a:br>
              <a:rPr lang="en-US" sz="1800" b="0" i="0" dirty="0">
                <a:solidFill>
                  <a:srgbClr val="303030"/>
                </a:solidFill>
                <a:effectLst/>
                <a:latin typeface="Open Sans" panose="020B0606030504020204" pitchFamily="34" charset="0"/>
              </a:rPr>
            </a:br>
            <a:endParaRPr lang="en-US" dirty="0"/>
          </a:p>
        </p:txBody>
      </p:sp>
    </p:spTree>
    <p:extLst>
      <p:ext uri="{BB962C8B-B14F-4D97-AF65-F5344CB8AC3E}">
        <p14:creationId xmlns:p14="http://schemas.microsoft.com/office/powerpoint/2010/main" val="334392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DEE4A648C08A43A1C33EAD84A3F332" ma:contentTypeVersion="13" ma:contentTypeDescription="Create a new document." ma:contentTypeScope="" ma:versionID="b7913b3d9bd4b82819d04d4dbf038f50">
  <xsd:schema xmlns:xsd="http://www.w3.org/2001/XMLSchema" xmlns:xs="http://www.w3.org/2001/XMLSchema" xmlns:p="http://schemas.microsoft.com/office/2006/metadata/properties" xmlns:ns2="9d72bb33-25b1-47cb-9834-a0e25a6886cb" xmlns:ns3="0bc3d275-7e05-4996-b4f0-0a711c64a8c5" targetNamespace="http://schemas.microsoft.com/office/2006/metadata/properties" ma:root="true" ma:fieldsID="41796729819294d8c7a11439cc7ec085" ns2:_="" ns3:_="">
    <xsd:import namespace="9d72bb33-25b1-47cb-9834-a0e25a6886cb"/>
    <xsd:import namespace="0bc3d275-7e05-4996-b4f0-0a711c64a8c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2bb33-25b1-47cb-9834-a0e25a688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cf61038a-39c0-4eb0-b1dd-3732553050a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c3d275-7e05-4996-b4f0-0a711c64a8c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0137fa6-fe29-428f-826b-9ff3fedd823d}" ma:internalName="TaxCatchAll" ma:showField="CatchAllData" ma:web="0bc3d275-7e05-4996-b4f0-0a711c64a8c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DD041F3-D44B-4B98-9203-8863E5043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72bb33-25b1-47cb-9834-a0e25a6886cb"/>
    <ds:schemaRef ds:uri="0bc3d275-7e05-4996-b4f0-0a711c64a8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0ADDCF-8233-4023-A36D-3B588815C3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2461</TotalTime>
  <Words>2798</Words>
  <Application>Microsoft Office PowerPoint</Application>
  <PresentationFormat>Widescreen</PresentationFormat>
  <Paragraphs>436</Paragraphs>
  <Slides>45</Slides>
  <Notes>27</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45</vt:i4>
      </vt:variant>
    </vt:vector>
  </HeadingPairs>
  <TitlesOfParts>
    <vt:vector size="66" baseType="lpstr">
      <vt:lpstr>STXingkai</vt:lpstr>
      <vt:lpstr>-apple-system</vt:lpstr>
      <vt:lpstr>Arial</vt:lpstr>
      <vt:lpstr>Arial Narrow</vt:lpstr>
      <vt:lpstr>Arial Nova</vt:lpstr>
      <vt:lpstr>Brush Script MT</vt:lpstr>
      <vt:lpstr>Calibri</vt:lpstr>
      <vt:lpstr>Calibri Light</vt:lpstr>
      <vt:lpstr>Cambria</vt:lpstr>
      <vt:lpstr>Lato</vt:lpstr>
      <vt:lpstr>Merriweather</vt:lpstr>
      <vt:lpstr>Open Sans</vt:lpstr>
      <vt:lpstr>Proxima Nova Regular</vt:lpstr>
      <vt:lpstr>Proxima Nova Semi Bold</vt:lpstr>
      <vt:lpstr>Roboto</vt:lpstr>
      <vt:lpstr>Symbol</vt:lpstr>
      <vt:lpstr>Verdana</vt:lpstr>
      <vt:lpstr>Wingdings</vt:lpstr>
      <vt:lpstr>Wingdings 3</vt:lpstr>
      <vt:lpstr>Office Theme</vt:lpstr>
      <vt:lpstr>1_Office Theme</vt:lpstr>
      <vt:lpstr>The Power of Spirituality  In   Mental Wellness </vt:lpstr>
      <vt:lpstr>Who?</vt:lpstr>
      <vt:lpstr>Nonprofit mental health services agency   Founded in 1970 by First Congregational UCC, Appleton   Committed to healing Mind, Body, Spirit and Community </vt:lpstr>
      <vt:lpstr>PowerPoint Presentation</vt:lpstr>
      <vt:lpstr>PowerPoint Presentation</vt:lpstr>
      <vt:lpstr>LETTING  OUR LIGHT SHINE!</vt:lpstr>
      <vt:lpstr>Why?</vt:lpstr>
      <vt:lpstr>PowerPoint Presentation</vt:lpstr>
      <vt:lpstr>1 in 6 U.S. youth aged 6-17 experience a mental health disorder each year  </vt:lpstr>
      <vt:lpstr>PowerPoint Presentation</vt:lpstr>
      <vt:lpstr>What?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vt:lpstr>
      <vt:lpstr>CONNECTING  MIND, BODY, AND SPIRIT  SO  INDIVIDUALS, FAMILIES  AND  COMMUNITIES THRIVE</vt:lpstr>
      <vt:lpstr>PowerPoint Presentation</vt:lpstr>
      <vt:lpstr>The Power of Spirituality  In   Mental Wellness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Should We Care?</vt:lpstr>
      <vt:lpstr>PowerPoint Presentation</vt:lpstr>
      <vt:lpstr>CARING  CONGREGATION </vt:lpstr>
      <vt:lpstr>Connecting Mind, Body and Spirit:  a Path to Mental Wellbeing</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Value of Spirituality for Mental Wellness</dc:title>
  <dc:creator>QPR</dc:creator>
  <cp:lastModifiedBy>Rosangela Berbert</cp:lastModifiedBy>
  <cp:revision>16</cp:revision>
  <cp:lastPrinted>2023-05-05T17:32:50Z</cp:lastPrinted>
  <dcterms:created xsi:type="dcterms:W3CDTF">2022-05-14T21:59:50Z</dcterms:created>
  <dcterms:modified xsi:type="dcterms:W3CDTF">2023-06-12T12:07:56Z</dcterms:modified>
</cp:coreProperties>
</file>